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Fira Sans Extra Condense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7.xml"/><Relationship Id="rId33" Type="http://schemas.openxmlformats.org/officeDocument/2006/relationships/font" Target="fonts/MontserratMedium-bold.fntdata"/><Relationship Id="rId10" Type="http://schemas.openxmlformats.org/officeDocument/2006/relationships/slide" Target="slides/slide6.xml"/><Relationship Id="rId32" Type="http://schemas.openxmlformats.org/officeDocument/2006/relationships/font" Target="fonts/MontserratMedium-regular.fntdata"/><Relationship Id="rId13" Type="http://schemas.openxmlformats.org/officeDocument/2006/relationships/slide" Target="slides/slide9.xml"/><Relationship Id="rId35" Type="http://schemas.openxmlformats.org/officeDocument/2006/relationships/font" Target="fonts/MontserratMedium-boldItalic.fntdata"/><Relationship Id="rId12" Type="http://schemas.openxmlformats.org/officeDocument/2006/relationships/slide" Target="slides/slide8.xml"/><Relationship Id="rId34" Type="http://schemas.openxmlformats.org/officeDocument/2006/relationships/font" Target="fonts/MontserratMedium-italic.fntdata"/><Relationship Id="rId15" Type="http://schemas.openxmlformats.org/officeDocument/2006/relationships/slide" Target="slides/slide11.xml"/><Relationship Id="rId37" Type="http://schemas.openxmlformats.org/officeDocument/2006/relationships/font" Target="fonts/FiraSansExtraCondensed-bold.fntdata"/><Relationship Id="rId14" Type="http://schemas.openxmlformats.org/officeDocument/2006/relationships/slide" Target="slides/slide10.xml"/><Relationship Id="rId36" Type="http://schemas.openxmlformats.org/officeDocument/2006/relationships/font" Target="fonts/FiraSansExtraCondensed-regular.fntdata"/><Relationship Id="rId17" Type="http://schemas.openxmlformats.org/officeDocument/2006/relationships/slide" Target="slides/slide13.xml"/><Relationship Id="rId39" Type="http://schemas.openxmlformats.org/officeDocument/2006/relationships/font" Target="fonts/FiraSansExtraCondensed-boldItalic.fntdata"/><Relationship Id="rId16" Type="http://schemas.openxmlformats.org/officeDocument/2006/relationships/slide" Target="slides/slide12.xml"/><Relationship Id="rId38" Type="http://schemas.openxmlformats.org/officeDocument/2006/relationships/font" Target="fonts/FiraSansExtraCondense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g25fc6f885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 name="Google Shape;43;g25fc6f885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a5508794f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a5508794f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a5508794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a5508794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a5508794f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a5508794f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a5508794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a5508794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a5508794f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a5508794f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a5508794f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a5508794f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a5508794f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a5508794f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ba5508794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ba5508794f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a5508794f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a5508794f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a5508794f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a5508794f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ba550879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ba550879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ba5508794f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ba5508794f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ba5508794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ba5508794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ba5508794f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ba5508794f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ba5508794f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ba5508794f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ba5508794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ba5508794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ba5508794f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ba5508794f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ba5508794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ba5508794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ba5508794f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ba5508794f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a5508794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a5508794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a5508794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a5508794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a5508794f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a5508794f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100" y="1577992"/>
            <a:ext cx="4487400" cy="1557900"/>
          </a:xfrm>
          <a:prstGeom prst="rect">
            <a:avLst/>
          </a:prstGeom>
        </p:spPr>
        <p:txBody>
          <a:bodyPr anchorCtr="0" anchor="b" bIns="91425" lIns="91425" spcFirstLastPara="1" rIns="91425" wrap="square" tIns="91425">
            <a:noAutofit/>
          </a:bodyPr>
          <a:lstStyle>
            <a:lvl1pPr lvl="0" algn="l">
              <a:lnSpc>
                <a:spcPct val="9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5100" y="3135908"/>
            <a:ext cx="4487400" cy="429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
        <p:nvSpPr>
          <p:cNvPr id="40" name="Google Shape;40;p12"/>
          <p:cNvSpPr txBox="1"/>
          <p:nvPr>
            <p:ph idx="12" type="sldNum"/>
          </p:nvPr>
        </p:nvSpPr>
        <p:spPr>
          <a:xfrm>
            <a:off x="8404384" y="4673651"/>
            <a:ext cx="548700" cy="393600"/>
          </a:xfrm>
          <a:prstGeom prst="rect">
            <a:avLst/>
          </a:prstGeom>
          <a:noFill/>
          <a:ln>
            <a:noFill/>
          </a:ln>
        </p:spPr>
        <p:txBody>
          <a:bodyPr anchorCtr="0" anchor="t" bIns="91425" lIns="91425" spcFirstLastPara="1" rIns="91425" wrap="square" tIns="91425">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720000" y="2179625"/>
            <a:ext cx="7704000" cy="841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2996550" y="1337825"/>
            <a:ext cx="3150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2391925" y="3132175"/>
            <a:ext cx="43602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17" name="Google Shape;17;p4"/>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idx="1" type="subTitle"/>
          </p:nvPr>
        </p:nvSpPr>
        <p:spPr>
          <a:xfrm>
            <a:off x="1181425" y="2303125"/>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20" name="Google Shape;20;p5"/>
          <p:cNvSpPr txBox="1"/>
          <p:nvPr>
            <p:ph idx="2" type="subTitle"/>
          </p:nvPr>
        </p:nvSpPr>
        <p:spPr>
          <a:xfrm>
            <a:off x="4836300" y="2303125"/>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lnSpc>
                <a:spcPct val="100000"/>
              </a:lnSpc>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21" name="Google Shape;21;p5"/>
          <p:cNvSpPr txBox="1"/>
          <p:nvPr>
            <p:ph idx="3" type="subTitle"/>
          </p:nvPr>
        </p:nvSpPr>
        <p:spPr>
          <a:xfrm>
            <a:off x="1181425"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 name="Google Shape;22;p5"/>
          <p:cNvSpPr txBox="1"/>
          <p:nvPr>
            <p:ph idx="4" type="subTitle"/>
          </p:nvPr>
        </p:nvSpPr>
        <p:spPr>
          <a:xfrm>
            <a:off x="4836300" y="2917150"/>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 name="Google Shape;23;p5"/>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accent6"/>
        </a:solid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idx="1" type="body"/>
          </p:nvPr>
        </p:nvSpPr>
        <p:spPr>
          <a:xfrm>
            <a:off x="720000" y="1152475"/>
            <a:ext cx="33222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04800" lvl="1" marL="914400" rtl="0">
              <a:lnSpc>
                <a:spcPct val="115000"/>
              </a:lnSpc>
              <a:spcBef>
                <a:spcPts val="0"/>
              </a:spcBef>
              <a:spcAft>
                <a:spcPts val="0"/>
              </a:spcAft>
              <a:buClr>
                <a:srgbClr val="434343"/>
              </a:buClr>
              <a:buSzPts val="1200"/>
              <a:buChar char="○"/>
              <a:defRPr>
                <a:solidFill>
                  <a:srgbClr val="434343"/>
                </a:solidFill>
              </a:defRPr>
            </a:lvl2pPr>
            <a:lvl3pPr indent="-304800" lvl="2" marL="1371600" rtl="0">
              <a:lnSpc>
                <a:spcPct val="115000"/>
              </a:lnSpc>
              <a:spcBef>
                <a:spcPts val="0"/>
              </a:spcBef>
              <a:spcAft>
                <a:spcPts val="0"/>
              </a:spcAft>
              <a:buClr>
                <a:srgbClr val="434343"/>
              </a:buClr>
              <a:buSzPts val="1200"/>
              <a:buChar char="■"/>
              <a:defRPr>
                <a:solidFill>
                  <a:srgbClr val="434343"/>
                </a:solidFill>
              </a:defRPr>
            </a:lvl3pPr>
            <a:lvl4pPr indent="-304800" lvl="3" marL="1828800" rtl="0">
              <a:lnSpc>
                <a:spcPct val="115000"/>
              </a:lnSpc>
              <a:spcBef>
                <a:spcPts val="0"/>
              </a:spcBef>
              <a:spcAft>
                <a:spcPts val="0"/>
              </a:spcAft>
              <a:buClr>
                <a:srgbClr val="434343"/>
              </a:buClr>
              <a:buSzPts val="1200"/>
              <a:buChar char="●"/>
              <a:defRPr>
                <a:solidFill>
                  <a:srgbClr val="434343"/>
                </a:solidFill>
              </a:defRPr>
            </a:lvl4pPr>
            <a:lvl5pPr indent="-304800" lvl="4" marL="2286000" rtl="0">
              <a:lnSpc>
                <a:spcPct val="115000"/>
              </a:lnSpc>
              <a:spcBef>
                <a:spcPts val="0"/>
              </a:spcBef>
              <a:spcAft>
                <a:spcPts val="0"/>
              </a:spcAft>
              <a:buClr>
                <a:srgbClr val="434343"/>
              </a:buClr>
              <a:buSzPts val="1200"/>
              <a:buChar char="○"/>
              <a:defRPr>
                <a:solidFill>
                  <a:srgbClr val="434343"/>
                </a:solidFill>
              </a:defRPr>
            </a:lvl5pPr>
            <a:lvl6pPr indent="-304800" lvl="5" marL="2743200" rtl="0">
              <a:lnSpc>
                <a:spcPct val="115000"/>
              </a:lnSpc>
              <a:spcBef>
                <a:spcPts val="0"/>
              </a:spcBef>
              <a:spcAft>
                <a:spcPts val="0"/>
              </a:spcAft>
              <a:buClr>
                <a:srgbClr val="434343"/>
              </a:buClr>
              <a:buSzPts val="1200"/>
              <a:buChar char="■"/>
              <a:defRPr>
                <a:solidFill>
                  <a:srgbClr val="434343"/>
                </a:solidFill>
              </a:defRPr>
            </a:lvl6pPr>
            <a:lvl7pPr indent="-304800" lvl="6" marL="3200400" rtl="0">
              <a:lnSpc>
                <a:spcPct val="115000"/>
              </a:lnSpc>
              <a:spcBef>
                <a:spcPts val="0"/>
              </a:spcBef>
              <a:spcAft>
                <a:spcPts val="0"/>
              </a:spcAft>
              <a:buClr>
                <a:srgbClr val="434343"/>
              </a:buClr>
              <a:buSzPts val="1200"/>
              <a:buChar char="●"/>
              <a:defRPr>
                <a:solidFill>
                  <a:srgbClr val="434343"/>
                </a:solidFill>
              </a:defRPr>
            </a:lvl7pPr>
            <a:lvl8pPr indent="-304800" lvl="7" marL="3657600" rtl="0">
              <a:lnSpc>
                <a:spcPct val="115000"/>
              </a:lnSpc>
              <a:spcBef>
                <a:spcPts val="0"/>
              </a:spcBef>
              <a:spcAft>
                <a:spcPts val="0"/>
              </a:spcAft>
              <a:buClr>
                <a:srgbClr val="434343"/>
              </a:buClr>
              <a:buSzPts val="1200"/>
              <a:buChar char="○"/>
              <a:defRPr>
                <a:solidFill>
                  <a:srgbClr val="434343"/>
                </a:solidFill>
              </a:defRPr>
            </a:lvl8pPr>
            <a:lvl9pPr indent="-304800" lvl="8" marL="4114800" rtl="0">
              <a:lnSpc>
                <a:spcPct val="115000"/>
              </a:lnSpc>
              <a:spcBef>
                <a:spcPts val="0"/>
              </a:spcBef>
              <a:spcAft>
                <a:spcPts val="0"/>
              </a:spcAft>
              <a:buClr>
                <a:srgbClr val="434343"/>
              </a:buClr>
              <a:buSzPts val="1200"/>
              <a:buChar char="■"/>
              <a:defRPr>
                <a:solidFill>
                  <a:srgbClr val="434343"/>
                </a:solidFill>
              </a:defRPr>
            </a:lvl9pPr>
          </a:lstStyle>
          <a:p/>
        </p:txBody>
      </p:sp>
      <p:sp>
        <p:nvSpPr>
          <p:cNvPr id="28" name="Google Shape;28;p7"/>
          <p:cNvSpPr txBox="1"/>
          <p:nvPr>
            <p:ph type="title"/>
          </p:nvPr>
        </p:nvSpPr>
        <p:spPr>
          <a:xfrm>
            <a:off x="452550" y="411475"/>
            <a:ext cx="8238900" cy="5616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Fira Sans Extra Condensed"/>
              <a:buNone/>
              <a:defRPr b="1" sz="2400">
                <a:solidFill>
                  <a:schemeClr val="dk1"/>
                </a:solidFill>
              </a:defRPr>
            </a:lvl1pPr>
            <a:lvl2pPr lvl="1"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2pPr>
            <a:lvl3pPr lvl="2"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3pPr>
            <a:lvl4pPr lvl="3"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4pPr>
            <a:lvl5pPr lvl="4"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5pPr>
            <a:lvl6pPr lvl="5"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6pPr>
            <a:lvl7pPr lvl="6"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7pPr>
            <a:lvl8pPr lvl="7"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8pPr>
            <a:lvl9pPr lvl="8" rtl="0" algn="ctr">
              <a:spcBef>
                <a:spcPts val="0"/>
              </a:spcBef>
              <a:spcAft>
                <a:spcPts val="0"/>
              </a:spcAft>
              <a:buClr>
                <a:schemeClr val="dk1"/>
              </a:buClr>
              <a:buSzPts val="2400"/>
              <a:buFont typeface="Fira Sans Extra Condensed"/>
              <a:buNone/>
              <a:defRPr b="1" sz="2400">
                <a:solidFill>
                  <a:schemeClr val="dk1"/>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SzPts val="2400"/>
              <a:buNone/>
              <a:defRPr/>
            </a:lvl2pPr>
            <a:lvl3pPr lvl="2" rtl="0" algn="ctr">
              <a:spcBef>
                <a:spcPts val="0"/>
              </a:spcBef>
              <a:spcAft>
                <a:spcPts val="0"/>
              </a:spcAft>
              <a:buSzPts val="2400"/>
              <a:buNone/>
              <a:defRPr/>
            </a:lvl3pPr>
            <a:lvl4pPr lvl="3" rtl="0" algn="ctr">
              <a:spcBef>
                <a:spcPts val="0"/>
              </a:spcBef>
              <a:spcAft>
                <a:spcPts val="0"/>
              </a:spcAft>
              <a:buSzPts val="2400"/>
              <a:buNone/>
              <a:defRPr/>
            </a:lvl4pPr>
            <a:lvl5pPr lvl="4" rtl="0" algn="ctr">
              <a:spcBef>
                <a:spcPts val="0"/>
              </a:spcBef>
              <a:spcAft>
                <a:spcPts val="0"/>
              </a:spcAft>
              <a:buSzPts val="2400"/>
              <a:buNone/>
              <a:defRPr/>
            </a:lvl5pPr>
            <a:lvl6pPr lvl="5" rtl="0" algn="ctr">
              <a:spcBef>
                <a:spcPts val="0"/>
              </a:spcBef>
              <a:spcAft>
                <a:spcPts val="0"/>
              </a:spcAft>
              <a:buSzPts val="2400"/>
              <a:buNone/>
              <a:defRPr/>
            </a:lvl6pPr>
            <a:lvl7pPr lvl="6" rtl="0" algn="ctr">
              <a:spcBef>
                <a:spcPts val="0"/>
              </a:spcBef>
              <a:spcAft>
                <a:spcPts val="0"/>
              </a:spcAft>
              <a:buSzPts val="2400"/>
              <a:buNone/>
              <a:defRPr/>
            </a:lvl7pPr>
            <a:lvl8pPr lvl="7" rtl="0" algn="ctr">
              <a:spcBef>
                <a:spcPts val="0"/>
              </a:spcBef>
              <a:spcAft>
                <a:spcPts val="0"/>
              </a:spcAft>
              <a:buSzPts val="2400"/>
              <a:buNone/>
              <a:defRPr/>
            </a:lvl8pPr>
            <a:lvl9pPr lvl="8" rtl="0" algn="ctr">
              <a:spcBef>
                <a:spcPts val="0"/>
              </a:spcBef>
              <a:spcAft>
                <a:spcPts val="0"/>
              </a:spcAft>
              <a:buSzPts val="2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2550" y="411475"/>
            <a:ext cx="8238900" cy="561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2400"/>
              <a:buFont typeface="Montserrat"/>
              <a:buNone/>
              <a:defRPr b="1" sz="24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715100" y="1096600"/>
            <a:ext cx="7713600" cy="35118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indent="-304800" lvl="1" marL="9144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indent="-304800" lvl="2" marL="13716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indent="-304800" lvl="3" marL="1828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indent="-304800" lvl="4" marL="22860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indent="-304800" lvl="5" marL="27432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indent="-304800" lvl="6" marL="32004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indent="-304800" lvl="7" marL="36576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indent="-304800" lvl="8" marL="411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 name="Shape 44"/>
        <p:cNvGrpSpPr/>
        <p:nvPr/>
      </p:nvGrpSpPr>
      <p:grpSpPr>
        <a:xfrm>
          <a:off x="0" y="0"/>
          <a:ext cx="0" cy="0"/>
          <a:chOff x="0" y="0"/>
          <a:chExt cx="0" cy="0"/>
        </a:xfrm>
      </p:grpSpPr>
      <p:sp>
        <p:nvSpPr>
          <p:cNvPr id="45" name="Google Shape;45;p13"/>
          <p:cNvSpPr txBox="1"/>
          <p:nvPr>
            <p:ph type="ctrTitle"/>
          </p:nvPr>
        </p:nvSpPr>
        <p:spPr>
          <a:xfrm>
            <a:off x="715100" y="1265425"/>
            <a:ext cx="5706000" cy="218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Sports Facilities and Transportation in Trentino</a:t>
            </a:r>
            <a:endParaRPr/>
          </a:p>
        </p:txBody>
      </p:sp>
      <p:sp>
        <p:nvSpPr>
          <p:cNvPr id="46" name="Google Shape;46;p13"/>
          <p:cNvSpPr txBox="1"/>
          <p:nvPr>
            <p:ph idx="1" type="subTitle"/>
          </p:nvPr>
        </p:nvSpPr>
        <p:spPr>
          <a:xfrm>
            <a:off x="715100" y="3448496"/>
            <a:ext cx="4487400" cy="4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KGE 2023 - Patrick Nanys</a:t>
            </a:r>
            <a:endParaRPr/>
          </a:p>
        </p:txBody>
      </p:sp>
      <p:sp>
        <p:nvSpPr>
          <p:cNvPr id="47" name="Google Shape;47;p13"/>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grpSp>
        <p:nvGrpSpPr>
          <p:cNvPr id="48" name="Google Shape;48;p13"/>
          <p:cNvGrpSpPr/>
          <p:nvPr/>
        </p:nvGrpSpPr>
        <p:grpSpPr>
          <a:xfrm>
            <a:off x="5720613" y="1158987"/>
            <a:ext cx="2721300" cy="2312538"/>
            <a:chOff x="5524438" y="1158987"/>
            <a:chExt cx="2721300" cy="2312538"/>
          </a:xfrm>
        </p:grpSpPr>
        <p:sp>
          <p:nvSpPr>
            <p:cNvPr id="49" name="Google Shape;49;p13"/>
            <p:cNvSpPr/>
            <p:nvPr/>
          </p:nvSpPr>
          <p:spPr>
            <a:xfrm>
              <a:off x="5669301" y="2650804"/>
              <a:ext cx="441900" cy="622000"/>
            </a:xfrm>
            <a:prstGeom prst="rect">
              <a:avLst/>
            </a:pr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0" name="Google Shape;50;p13"/>
            <p:cNvSpPr/>
            <p:nvPr/>
          </p:nvSpPr>
          <p:spPr>
            <a:xfrm>
              <a:off x="6332506" y="2226803"/>
              <a:ext cx="441900" cy="1045835"/>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1" name="Google Shape;51;p13"/>
            <p:cNvSpPr/>
            <p:nvPr/>
          </p:nvSpPr>
          <p:spPr>
            <a:xfrm>
              <a:off x="6995711" y="1677182"/>
              <a:ext cx="441900" cy="1595595"/>
            </a:xfrm>
            <a:prstGeom prst="rect">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52" name="Google Shape;52;p13"/>
            <p:cNvSpPr/>
            <p:nvPr/>
          </p:nvSpPr>
          <p:spPr>
            <a:xfrm>
              <a:off x="7658916" y="1158987"/>
              <a:ext cx="441900" cy="2113873"/>
            </a:xfrm>
            <a:prstGeom prst="rect">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grpSp>
          <p:nvGrpSpPr>
            <p:cNvPr id="53" name="Google Shape;53;p13"/>
            <p:cNvGrpSpPr/>
            <p:nvPr/>
          </p:nvGrpSpPr>
          <p:grpSpPr>
            <a:xfrm>
              <a:off x="5524438" y="3418125"/>
              <a:ext cx="2721300" cy="53400"/>
              <a:chOff x="5524438" y="3418125"/>
              <a:chExt cx="2721300" cy="53400"/>
            </a:xfrm>
          </p:grpSpPr>
          <p:cxnSp>
            <p:nvCxnSpPr>
              <p:cNvPr id="54" name="Google Shape;54;p13"/>
              <p:cNvCxnSpPr/>
              <p:nvPr/>
            </p:nvCxnSpPr>
            <p:spPr>
              <a:xfrm>
                <a:off x="5524438" y="3418125"/>
                <a:ext cx="2721300" cy="0"/>
              </a:xfrm>
              <a:prstGeom prst="straightConnector1">
                <a:avLst/>
              </a:prstGeom>
              <a:noFill/>
              <a:ln cap="flat" cmpd="sng" w="9525">
                <a:solidFill>
                  <a:schemeClr val="accent1"/>
                </a:solidFill>
                <a:prstDash val="solid"/>
                <a:round/>
                <a:headEnd len="med" w="med" type="none"/>
                <a:tailEnd len="med" w="med" type="none"/>
              </a:ln>
            </p:spPr>
          </p:cxnSp>
          <p:cxnSp>
            <p:nvCxnSpPr>
              <p:cNvPr id="55" name="Google Shape;55;p13"/>
              <p:cNvCxnSpPr/>
              <p:nvPr/>
            </p:nvCxnSpPr>
            <p:spPr>
              <a:xfrm>
                <a:off x="5890250" y="3418125"/>
                <a:ext cx="0" cy="53400"/>
              </a:xfrm>
              <a:prstGeom prst="straightConnector1">
                <a:avLst/>
              </a:prstGeom>
              <a:noFill/>
              <a:ln cap="flat" cmpd="sng" w="9525">
                <a:solidFill>
                  <a:schemeClr val="accent1"/>
                </a:solidFill>
                <a:prstDash val="solid"/>
                <a:round/>
                <a:headEnd len="med" w="med" type="none"/>
                <a:tailEnd len="med" w="med" type="none"/>
              </a:ln>
            </p:spPr>
          </p:cxnSp>
          <p:cxnSp>
            <p:nvCxnSpPr>
              <p:cNvPr id="56" name="Google Shape;56;p13"/>
              <p:cNvCxnSpPr/>
              <p:nvPr/>
            </p:nvCxnSpPr>
            <p:spPr>
              <a:xfrm>
                <a:off x="6553450" y="3418125"/>
                <a:ext cx="0" cy="53400"/>
              </a:xfrm>
              <a:prstGeom prst="straightConnector1">
                <a:avLst/>
              </a:prstGeom>
              <a:noFill/>
              <a:ln cap="flat" cmpd="sng" w="9525">
                <a:solidFill>
                  <a:schemeClr val="accent1"/>
                </a:solidFill>
                <a:prstDash val="solid"/>
                <a:round/>
                <a:headEnd len="med" w="med" type="none"/>
                <a:tailEnd len="med" w="med" type="none"/>
              </a:ln>
            </p:spPr>
          </p:cxnSp>
          <p:cxnSp>
            <p:nvCxnSpPr>
              <p:cNvPr id="57" name="Google Shape;57;p13"/>
              <p:cNvCxnSpPr/>
              <p:nvPr/>
            </p:nvCxnSpPr>
            <p:spPr>
              <a:xfrm>
                <a:off x="7216650" y="3418125"/>
                <a:ext cx="0" cy="53400"/>
              </a:xfrm>
              <a:prstGeom prst="straightConnector1">
                <a:avLst/>
              </a:prstGeom>
              <a:noFill/>
              <a:ln cap="flat" cmpd="sng" w="9525">
                <a:solidFill>
                  <a:schemeClr val="accent1"/>
                </a:solidFill>
                <a:prstDash val="solid"/>
                <a:round/>
                <a:headEnd len="med" w="med" type="none"/>
                <a:tailEnd len="med" w="med" type="none"/>
              </a:ln>
            </p:spPr>
          </p:cxnSp>
          <p:cxnSp>
            <p:nvCxnSpPr>
              <p:cNvPr id="58" name="Google Shape;58;p13"/>
              <p:cNvCxnSpPr/>
              <p:nvPr/>
            </p:nvCxnSpPr>
            <p:spPr>
              <a:xfrm>
                <a:off x="7883575" y="3418125"/>
                <a:ext cx="0" cy="53400"/>
              </a:xfrm>
              <a:prstGeom prst="straightConnector1">
                <a:avLst/>
              </a:prstGeom>
              <a:noFill/>
              <a:ln cap="flat" cmpd="sng" w="9525">
                <a:solidFill>
                  <a:schemeClr val="accent1"/>
                </a:solidFill>
                <a:prstDash val="solid"/>
                <a:round/>
                <a:headEnd len="med" w="med" type="none"/>
                <a:tailEnd len="med" w="med" type="none"/>
              </a:ln>
            </p:spPr>
          </p:cxn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4 - Knowledge Definition</a:t>
            </a:r>
            <a:endParaRPr/>
          </a:p>
        </p:txBody>
      </p:sp>
      <p:sp>
        <p:nvSpPr>
          <p:cNvPr id="137" name="Google Shape;137;p22"/>
          <p:cNvSpPr txBox="1"/>
          <p:nvPr>
            <p:ph type="title"/>
          </p:nvPr>
        </p:nvSpPr>
        <p:spPr>
          <a:xfrm>
            <a:off x="3266850" y="915650"/>
            <a:ext cx="2610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t>Ontology</a:t>
            </a:r>
            <a:endParaRPr b="0" sz="1600"/>
          </a:p>
        </p:txBody>
      </p:sp>
      <p:pic>
        <p:nvPicPr>
          <p:cNvPr id="138" name="Google Shape;138;p22"/>
          <p:cNvPicPr preferRelativeResize="0"/>
          <p:nvPr/>
        </p:nvPicPr>
        <p:blipFill>
          <a:blip r:embed="rId3">
            <a:alphaModFix/>
          </a:blip>
          <a:stretch>
            <a:fillRect/>
          </a:stretch>
        </p:blipFill>
        <p:spPr>
          <a:xfrm>
            <a:off x="5516000" y="2605700"/>
            <a:ext cx="1421750" cy="679350"/>
          </a:xfrm>
          <a:prstGeom prst="rect">
            <a:avLst/>
          </a:prstGeom>
          <a:noFill/>
          <a:ln>
            <a:noFill/>
          </a:ln>
        </p:spPr>
      </p:pic>
      <p:sp>
        <p:nvSpPr>
          <p:cNvPr id="139" name="Google Shape;139;p22"/>
          <p:cNvSpPr txBox="1"/>
          <p:nvPr/>
        </p:nvSpPr>
        <p:spPr>
          <a:xfrm>
            <a:off x="775125" y="1622000"/>
            <a:ext cx="57300" cy="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
        <p:nvSpPr>
          <p:cNvPr id="140" name="Google Shape;140;p22"/>
          <p:cNvSpPr txBox="1"/>
          <p:nvPr/>
        </p:nvSpPr>
        <p:spPr>
          <a:xfrm>
            <a:off x="1818175" y="1744775"/>
            <a:ext cx="2756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Montserrat"/>
                <a:ea typeface="Montserrat"/>
                <a:cs typeface="Montserrat"/>
                <a:sym typeface="Montserrat"/>
              </a:rPr>
              <a:t>Schema.org:</a:t>
            </a:r>
            <a:endParaRPr b="1"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Intangible</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Trip</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BusTrip</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TrainTrip</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Place</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CivicStructure</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BusStop</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TrainStation</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rPr b="1" lang="en" sz="1200">
                <a:solidFill>
                  <a:schemeClr val="dk1"/>
                </a:solidFill>
                <a:latin typeface="Montserrat"/>
                <a:ea typeface="Montserrat"/>
                <a:cs typeface="Montserrat"/>
                <a:sym typeface="Montserrat"/>
              </a:rPr>
              <a:t>OSM Lightweight Ontology:</a:t>
            </a:r>
            <a:endParaRPr b="1"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Region</a:t>
            </a:r>
            <a:endParaRPr sz="1200">
              <a:solidFill>
                <a:schemeClr val="dk1"/>
              </a:solidFill>
              <a:latin typeface="Montserrat Medium"/>
              <a:ea typeface="Montserrat Medium"/>
              <a:cs typeface="Montserrat Medium"/>
              <a:sym typeface="Montserrat Medium"/>
            </a:endParaRPr>
          </a:p>
        </p:txBody>
      </p:sp>
      <p:sp>
        <p:nvSpPr>
          <p:cNvPr id="141" name="Google Shape;141;p22"/>
          <p:cNvSpPr txBox="1"/>
          <p:nvPr/>
        </p:nvSpPr>
        <p:spPr>
          <a:xfrm>
            <a:off x="5425425" y="1744775"/>
            <a:ext cx="1602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ontserrat"/>
                <a:ea typeface="Montserrat"/>
                <a:cs typeface="Montserrat"/>
                <a:sym typeface="Montserrat"/>
              </a:rPr>
              <a:t>Custom Ontology</a:t>
            </a:r>
            <a:endParaRPr b="1" sz="1200">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4 - Knowledge Definition</a:t>
            </a:r>
            <a:endParaRPr/>
          </a:p>
        </p:txBody>
      </p:sp>
      <p:sp>
        <p:nvSpPr>
          <p:cNvPr id="147" name="Google Shape;147;p23"/>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148" name="Google Shape;148;p23"/>
          <p:cNvSpPr txBox="1"/>
          <p:nvPr>
            <p:ph type="title"/>
          </p:nvPr>
        </p:nvSpPr>
        <p:spPr>
          <a:xfrm>
            <a:off x="3266850" y="915650"/>
            <a:ext cx="2610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t>Teleology</a:t>
            </a:r>
            <a:endParaRPr b="0" sz="1600"/>
          </a:p>
        </p:txBody>
      </p:sp>
      <p:pic>
        <p:nvPicPr>
          <p:cNvPr id="149" name="Google Shape;149;p23"/>
          <p:cNvPicPr preferRelativeResize="0"/>
          <p:nvPr/>
        </p:nvPicPr>
        <p:blipFill>
          <a:blip r:embed="rId3">
            <a:alphaModFix/>
          </a:blip>
          <a:stretch>
            <a:fillRect/>
          </a:stretch>
        </p:blipFill>
        <p:spPr>
          <a:xfrm>
            <a:off x="1248288" y="1524400"/>
            <a:ext cx="6647427" cy="305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4 - Knowledge Definition</a:t>
            </a:r>
            <a:endParaRPr/>
          </a:p>
        </p:txBody>
      </p:sp>
      <p:sp>
        <p:nvSpPr>
          <p:cNvPr id="155" name="Google Shape;155;p24"/>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156" name="Google Shape;156;p24"/>
          <p:cNvSpPr txBox="1"/>
          <p:nvPr>
            <p:ph type="title"/>
          </p:nvPr>
        </p:nvSpPr>
        <p:spPr>
          <a:xfrm>
            <a:off x="3266850" y="915650"/>
            <a:ext cx="2610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t>Teleology</a:t>
            </a:r>
            <a:endParaRPr b="0" sz="1600"/>
          </a:p>
        </p:txBody>
      </p:sp>
      <p:pic>
        <p:nvPicPr>
          <p:cNvPr id="157" name="Google Shape;157;p24"/>
          <p:cNvPicPr preferRelativeResize="0"/>
          <p:nvPr/>
        </p:nvPicPr>
        <p:blipFill>
          <a:blip r:embed="rId3">
            <a:alphaModFix/>
          </a:blip>
          <a:stretch>
            <a:fillRect/>
          </a:stretch>
        </p:blipFill>
        <p:spPr>
          <a:xfrm>
            <a:off x="2284613" y="1477250"/>
            <a:ext cx="4574785" cy="3059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4 - Knowledge Definition</a:t>
            </a:r>
            <a:endParaRPr/>
          </a:p>
        </p:txBody>
      </p:sp>
      <p:sp>
        <p:nvSpPr>
          <p:cNvPr id="163" name="Google Shape;163;p25"/>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164" name="Google Shape;164;p25"/>
          <p:cNvSpPr txBox="1"/>
          <p:nvPr>
            <p:ph type="title"/>
          </p:nvPr>
        </p:nvSpPr>
        <p:spPr>
          <a:xfrm>
            <a:off x="3266850" y="915650"/>
            <a:ext cx="2610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t>Teleontology</a:t>
            </a:r>
            <a:endParaRPr b="0" sz="1600"/>
          </a:p>
        </p:txBody>
      </p:sp>
      <p:pic>
        <p:nvPicPr>
          <p:cNvPr id="165" name="Google Shape;165;p25"/>
          <p:cNvPicPr preferRelativeResize="0"/>
          <p:nvPr/>
        </p:nvPicPr>
        <p:blipFill>
          <a:blip r:embed="rId3">
            <a:alphaModFix/>
          </a:blip>
          <a:stretch>
            <a:fillRect/>
          </a:stretch>
        </p:blipFill>
        <p:spPr>
          <a:xfrm>
            <a:off x="3266850" y="1350350"/>
            <a:ext cx="2610301" cy="346967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5 - Data Definition</a:t>
            </a:r>
            <a:endParaRPr/>
          </a:p>
        </p:txBody>
      </p:sp>
      <p:sp>
        <p:nvSpPr>
          <p:cNvPr id="171" name="Google Shape;171;p26"/>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pic>
        <p:nvPicPr>
          <p:cNvPr id="172" name="Google Shape;172;p26"/>
          <p:cNvPicPr preferRelativeResize="0"/>
          <p:nvPr/>
        </p:nvPicPr>
        <p:blipFill>
          <a:blip r:embed="rId3">
            <a:alphaModFix/>
          </a:blip>
          <a:stretch>
            <a:fillRect/>
          </a:stretch>
        </p:blipFill>
        <p:spPr>
          <a:xfrm>
            <a:off x="152400" y="1279100"/>
            <a:ext cx="8839204" cy="25852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Knowledge Graph evaluation</a:t>
            </a:r>
            <a:endParaRPr/>
          </a:p>
        </p:txBody>
      </p:sp>
      <p:sp>
        <p:nvSpPr>
          <p:cNvPr id="178" name="Google Shape;178;p27"/>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pic>
        <p:nvPicPr>
          <p:cNvPr id="179" name="Google Shape;179;p27"/>
          <p:cNvPicPr preferRelativeResize="0"/>
          <p:nvPr/>
        </p:nvPicPr>
        <p:blipFill>
          <a:blip r:embed="rId3">
            <a:alphaModFix/>
          </a:blip>
          <a:stretch>
            <a:fillRect/>
          </a:stretch>
        </p:blipFill>
        <p:spPr>
          <a:xfrm>
            <a:off x="1042963" y="1299723"/>
            <a:ext cx="7058073" cy="955850"/>
          </a:xfrm>
          <a:prstGeom prst="rect">
            <a:avLst/>
          </a:prstGeom>
          <a:noFill/>
          <a:ln>
            <a:noFill/>
          </a:ln>
        </p:spPr>
      </p:pic>
      <p:pic>
        <p:nvPicPr>
          <p:cNvPr id="180" name="Google Shape;180;p27"/>
          <p:cNvPicPr preferRelativeResize="0"/>
          <p:nvPr/>
        </p:nvPicPr>
        <p:blipFill>
          <a:blip r:embed="rId4">
            <a:alphaModFix/>
          </a:blip>
          <a:stretch>
            <a:fillRect/>
          </a:stretch>
        </p:blipFill>
        <p:spPr>
          <a:xfrm>
            <a:off x="1503915" y="2502375"/>
            <a:ext cx="6136173" cy="1603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Knowledge Graph evaluation</a:t>
            </a:r>
            <a:endParaRPr/>
          </a:p>
        </p:txBody>
      </p:sp>
      <p:sp>
        <p:nvSpPr>
          <p:cNvPr id="186" name="Google Shape;186;p28"/>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pic>
        <p:nvPicPr>
          <p:cNvPr id="187" name="Google Shape;187;p28"/>
          <p:cNvPicPr preferRelativeResize="0"/>
          <p:nvPr/>
        </p:nvPicPr>
        <p:blipFill>
          <a:blip r:embed="rId3">
            <a:alphaModFix/>
          </a:blip>
          <a:stretch>
            <a:fillRect/>
          </a:stretch>
        </p:blipFill>
        <p:spPr>
          <a:xfrm>
            <a:off x="176675" y="1846675"/>
            <a:ext cx="8790652" cy="1450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Graph querying</a:t>
            </a:r>
            <a:endParaRPr/>
          </a:p>
        </p:txBody>
      </p:sp>
      <p:sp>
        <p:nvSpPr>
          <p:cNvPr id="193" name="Google Shape;193;p29"/>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194" name="Google Shape;194;p29"/>
          <p:cNvSpPr txBox="1"/>
          <p:nvPr/>
        </p:nvSpPr>
        <p:spPr>
          <a:xfrm>
            <a:off x="531075" y="973075"/>
            <a:ext cx="4767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CQ1</a:t>
            </a:r>
            <a:r>
              <a:rPr lang="en" sz="1200">
                <a:solidFill>
                  <a:schemeClr val="dk1"/>
                </a:solidFill>
              </a:rPr>
              <a:t> Paolo lives in Trento and is in love with sports. Which facilities can Paolo use in Trento that is in walking distance to him?</a:t>
            </a:r>
            <a:endParaRPr sz="1200">
              <a:solidFill>
                <a:schemeClr val="dk1"/>
              </a:solidFill>
              <a:latin typeface="Montserrat Medium"/>
              <a:ea typeface="Montserrat Medium"/>
              <a:cs typeface="Montserrat Medium"/>
              <a:sym typeface="Montserrat Medium"/>
            </a:endParaRPr>
          </a:p>
        </p:txBody>
      </p:sp>
      <p:pic>
        <p:nvPicPr>
          <p:cNvPr id="195" name="Google Shape;195;p29"/>
          <p:cNvPicPr preferRelativeResize="0"/>
          <p:nvPr/>
        </p:nvPicPr>
        <p:blipFill>
          <a:blip r:embed="rId3">
            <a:alphaModFix/>
          </a:blip>
          <a:stretch>
            <a:fillRect/>
          </a:stretch>
        </p:blipFill>
        <p:spPr>
          <a:xfrm>
            <a:off x="531075" y="3692600"/>
            <a:ext cx="7725076" cy="1010925"/>
          </a:xfrm>
          <a:prstGeom prst="rect">
            <a:avLst/>
          </a:prstGeom>
          <a:noFill/>
          <a:ln>
            <a:noFill/>
          </a:ln>
        </p:spPr>
      </p:pic>
      <p:sp>
        <p:nvSpPr>
          <p:cNvPr id="196" name="Google Shape;196;p29"/>
          <p:cNvSpPr txBox="1"/>
          <p:nvPr/>
        </p:nvSpPr>
        <p:spPr>
          <a:xfrm>
            <a:off x="5315550" y="414375"/>
            <a:ext cx="33759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PREFIX etype: &lt;http://knowdive.disi.unitn.it/etype#&gt;</a:t>
            </a:r>
            <a:endParaRPr sz="800"/>
          </a:p>
          <a:p>
            <a:pPr indent="0" lvl="0" marL="0" rtl="0" algn="l">
              <a:spcBef>
                <a:spcPts val="0"/>
              </a:spcBef>
              <a:spcAft>
                <a:spcPts val="0"/>
              </a:spcAft>
              <a:buNone/>
            </a:pPr>
            <a:r>
              <a:rPr lang="en" sz="800"/>
              <a:t>PREFIX omgeo: &lt;http://www.ontotext.com/owlim/geo#&gt;</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SELECT ?name ?leisure ?sportName</a:t>
            </a:r>
            <a:endParaRPr sz="800"/>
          </a:p>
          <a:p>
            <a:pPr indent="0" lvl="0" marL="0" rtl="0" algn="l">
              <a:spcBef>
                <a:spcPts val="0"/>
              </a:spcBef>
              <a:spcAft>
                <a:spcPts val="0"/>
              </a:spcAft>
              <a:buNone/>
            </a:pPr>
            <a:r>
              <a:rPr lang="en" sz="800"/>
              <a:t>WHERE {</a:t>
            </a:r>
            <a:endParaRPr sz="800"/>
          </a:p>
          <a:p>
            <a:pPr indent="0" lvl="0" marL="0" rtl="0" algn="l">
              <a:spcBef>
                <a:spcPts val="0"/>
              </a:spcBef>
              <a:spcAft>
                <a:spcPts val="0"/>
              </a:spcAft>
              <a:buNone/>
            </a:pPr>
            <a:r>
              <a:rPr lang="en" sz="800"/>
              <a:t>    BIND("Paolo" AS ?queryName)</a:t>
            </a:r>
            <a:endParaRPr sz="800"/>
          </a:p>
          <a:p>
            <a:pPr indent="0" lvl="0" marL="0" rtl="0" algn="l">
              <a:spcBef>
                <a:spcPts val="0"/>
              </a:spcBef>
              <a:spcAft>
                <a:spcPts val="0"/>
              </a:spcAft>
              <a:buNone/>
            </a:pPr>
            <a:r>
              <a:rPr lang="en" sz="800"/>
              <a:t>    BIND(2 AS ?walkingDistance)</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?user etype:name_GID-2 ?userName .</a:t>
            </a:r>
            <a:endParaRPr sz="800"/>
          </a:p>
          <a:p>
            <a:pPr indent="0" lvl="0" marL="0" rtl="0" algn="l">
              <a:spcBef>
                <a:spcPts val="0"/>
              </a:spcBef>
              <a:spcAft>
                <a:spcPts val="0"/>
              </a:spcAft>
              <a:buNone/>
            </a:pPr>
            <a:r>
              <a:rPr lang="en" sz="800"/>
              <a:t>    ?user etype:latitude_GID-46263 ?userLat .</a:t>
            </a:r>
            <a:endParaRPr sz="800"/>
          </a:p>
          <a:p>
            <a:pPr indent="0" lvl="0" marL="0" rtl="0" algn="l">
              <a:spcBef>
                <a:spcPts val="0"/>
              </a:spcBef>
              <a:spcAft>
                <a:spcPts val="0"/>
              </a:spcAft>
              <a:buNone/>
            </a:pPr>
            <a:r>
              <a:rPr lang="en" sz="800"/>
              <a:t>    ?user etype:longitude_GID-46270 ?userLon .</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?facility etype:leisure_GID-13017 ?leisure .</a:t>
            </a:r>
            <a:endParaRPr sz="800"/>
          </a:p>
          <a:p>
            <a:pPr indent="0" lvl="0" marL="0" rtl="0" algn="l">
              <a:spcBef>
                <a:spcPts val="0"/>
              </a:spcBef>
              <a:spcAft>
                <a:spcPts val="0"/>
              </a:spcAft>
              <a:buNone/>
            </a:pPr>
            <a:r>
              <a:rPr lang="en" sz="800"/>
              <a:t>    ?facility etype:name_GID-2 ?name .</a:t>
            </a:r>
            <a:endParaRPr sz="800"/>
          </a:p>
          <a:p>
            <a:pPr indent="0" lvl="0" marL="0" rtl="0" algn="l">
              <a:spcBef>
                <a:spcPts val="0"/>
              </a:spcBef>
              <a:spcAft>
                <a:spcPts val="0"/>
              </a:spcAft>
              <a:buNone/>
            </a:pPr>
            <a:r>
              <a:rPr lang="en" sz="800"/>
              <a:t>    ?facility etype:latitude_GID-46263 ?facilityLat .</a:t>
            </a:r>
            <a:endParaRPr sz="800"/>
          </a:p>
          <a:p>
            <a:pPr indent="0" lvl="0" marL="0" rtl="0" algn="l">
              <a:spcBef>
                <a:spcPts val="0"/>
              </a:spcBef>
              <a:spcAft>
                <a:spcPts val="0"/>
              </a:spcAft>
              <a:buNone/>
            </a:pPr>
            <a:r>
              <a:rPr lang="en" sz="800"/>
              <a:t>    ?facility etype:longitude_GID-46270 ?facilityLon .</a:t>
            </a:r>
            <a:endParaRPr sz="800"/>
          </a:p>
          <a:p>
            <a:pPr indent="0" lvl="0" marL="0" rtl="0" algn="l">
              <a:spcBef>
                <a:spcPts val="0"/>
              </a:spcBef>
              <a:spcAft>
                <a:spcPts val="0"/>
              </a:spcAft>
              <a:buNone/>
            </a:pPr>
            <a:r>
              <a:rPr lang="en" sz="800"/>
              <a:t>    ?facility etype:has_sport_GID-13036 ?sport .</a:t>
            </a:r>
            <a:endParaRPr sz="800"/>
          </a:p>
          <a:p>
            <a:pPr indent="0" lvl="0" marL="0" rtl="0" algn="l">
              <a:spcBef>
                <a:spcPts val="0"/>
              </a:spcBef>
              <a:spcAft>
                <a:spcPts val="0"/>
              </a:spcAft>
              <a:buNone/>
            </a:pPr>
            <a:r>
              <a:rPr lang="en" sz="800"/>
              <a:t>    ?sport etype:type_of_sport_GID-13028 ?sportName .</a:t>
            </a:r>
            <a:endParaRPr sz="800"/>
          </a:p>
          <a:p>
            <a:pPr indent="0" lvl="0" marL="0" rtl="0" algn="l">
              <a:spcBef>
                <a:spcPts val="0"/>
              </a:spcBef>
              <a:spcAft>
                <a:spcPts val="0"/>
              </a:spcAft>
              <a:buNone/>
            </a:pPr>
            <a:r>
              <a:rPr lang="en" sz="800"/>
              <a:t>    </a:t>
            </a:r>
            <a:endParaRPr sz="800"/>
          </a:p>
          <a:p>
            <a:pPr indent="0" lvl="0" marL="0" rtl="0" algn="l">
              <a:spcBef>
                <a:spcPts val="0"/>
              </a:spcBef>
              <a:spcAft>
                <a:spcPts val="0"/>
              </a:spcAft>
              <a:buNone/>
            </a:pPr>
            <a:r>
              <a:rPr lang="en" sz="800"/>
              <a:t>    FILTER(?userName = ?queryName)</a:t>
            </a:r>
            <a:endParaRPr sz="800"/>
          </a:p>
          <a:p>
            <a:pPr indent="0" lvl="0" marL="0" rtl="0" algn="l">
              <a:spcBef>
                <a:spcPts val="0"/>
              </a:spcBef>
              <a:spcAft>
                <a:spcPts val="0"/>
              </a:spcAft>
              <a:buNone/>
            </a:pPr>
            <a:r>
              <a:rPr lang="en" sz="800"/>
              <a:t>    BIND(omgeo:distance(?userLat, ?userLon, ?facilityLat, ?facilityLon)</a:t>
            </a:r>
            <a:endParaRPr sz="800"/>
          </a:p>
          <a:p>
            <a:pPr indent="0" lvl="0" marL="0" rtl="0" algn="l">
              <a:spcBef>
                <a:spcPts val="0"/>
              </a:spcBef>
              <a:spcAft>
                <a:spcPts val="0"/>
              </a:spcAft>
              <a:buNone/>
            </a:pPr>
            <a:r>
              <a:rPr lang="en" sz="800"/>
              <a:t>              AS ?distance)</a:t>
            </a:r>
            <a:endParaRPr sz="800"/>
          </a:p>
          <a:p>
            <a:pPr indent="0" lvl="0" marL="0" rtl="0" algn="l">
              <a:spcBef>
                <a:spcPts val="0"/>
              </a:spcBef>
              <a:spcAft>
                <a:spcPts val="0"/>
              </a:spcAft>
              <a:buNone/>
            </a:pPr>
            <a:r>
              <a:rPr lang="en" sz="800"/>
              <a:t>    FILTER(?distance &lt; ?walkingDistance)</a:t>
            </a:r>
            <a:endParaRPr sz="800"/>
          </a:p>
          <a:p>
            <a:pPr indent="0" lvl="0" marL="0" rtl="0" algn="l">
              <a:spcBef>
                <a:spcPts val="0"/>
              </a:spcBef>
              <a:spcAft>
                <a:spcPts val="0"/>
              </a:spcAft>
              <a:buNone/>
            </a:pPr>
            <a:r>
              <a:rPr lang="en" sz="800"/>
              <a:t>}</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Graph querying</a:t>
            </a:r>
            <a:endParaRPr/>
          </a:p>
        </p:txBody>
      </p:sp>
      <p:sp>
        <p:nvSpPr>
          <p:cNvPr id="202" name="Google Shape;202;p30"/>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203" name="Google Shape;203;p30"/>
          <p:cNvSpPr txBox="1"/>
          <p:nvPr/>
        </p:nvSpPr>
        <p:spPr>
          <a:xfrm>
            <a:off x="531075" y="973075"/>
            <a:ext cx="4767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CQ2</a:t>
            </a:r>
            <a:r>
              <a:rPr lang="en" sz="1200">
                <a:solidFill>
                  <a:schemeClr val="dk1"/>
                </a:solidFill>
              </a:rPr>
              <a:t> </a:t>
            </a:r>
            <a:r>
              <a:rPr lang="en" sz="1200">
                <a:solidFill>
                  <a:schemeClr val="dk1"/>
                </a:solidFill>
              </a:rPr>
              <a:t>Patrick lives in Povo and would like to go to a gym in the morning to work out. Which is the closest gym to him that is open at a specific time?</a:t>
            </a:r>
            <a:endParaRPr sz="1200">
              <a:solidFill>
                <a:schemeClr val="dk1"/>
              </a:solidFill>
            </a:endParaRPr>
          </a:p>
        </p:txBody>
      </p:sp>
      <p:sp>
        <p:nvSpPr>
          <p:cNvPr id="204" name="Google Shape;204;p30"/>
          <p:cNvSpPr txBox="1"/>
          <p:nvPr/>
        </p:nvSpPr>
        <p:spPr>
          <a:xfrm>
            <a:off x="5315550" y="414375"/>
            <a:ext cx="35697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PREFIX etype: &lt;http://knowdive.disi.unitn.it/etype#&gt;</a:t>
            </a:r>
            <a:endParaRPr sz="700"/>
          </a:p>
          <a:p>
            <a:pPr indent="0" lvl="0" marL="0" rtl="0" algn="l">
              <a:spcBef>
                <a:spcPts val="0"/>
              </a:spcBef>
              <a:spcAft>
                <a:spcPts val="0"/>
              </a:spcAft>
              <a:buNone/>
            </a:pPr>
            <a:r>
              <a:rPr lang="en" sz="700"/>
              <a:t>PREFIX omgeo: &lt;http://www.ontotext.com/owlim/geo#&gt;</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SELECT ?name ?leisure ?sportName ?distance ?openingHours WHERE {</a:t>
            </a:r>
            <a:endParaRPr sz="700"/>
          </a:p>
          <a:p>
            <a:pPr indent="0" lvl="0" marL="0" rtl="0" algn="l">
              <a:spcBef>
                <a:spcPts val="0"/>
              </a:spcBef>
              <a:spcAft>
                <a:spcPts val="0"/>
              </a:spcAft>
              <a:buNone/>
            </a:pPr>
            <a:r>
              <a:rPr lang="en" sz="700"/>
              <a:t>    BIND("Patrick" AS ?queryName)</a:t>
            </a:r>
            <a:endParaRPr sz="700"/>
          </a:p>
          <a:p>
            <a:pPr indent="0" lvl="0" marL="0" rtl="0" algn="l">
              <a:spcBef>
                <a:spcPts val="0"/>
              </a:spcBef>
              <a:spcAft>
                <a:spcPts val="0"/>
              </a:spcAft>
              <a:buNone/>
            </a:pPr>
            <a:r>
              <a:rPr lang="en" sz="700"/>
              <a:t>    </a:t>
            </a:r>
            <a:endParaRPr sz="700"/>
          </a:p>
          <a:p>
            <a:pPr indent="0" lvl="0" marL="0" rtl="0" algn="l">
              <a:spcBef>
                <a:spcPts val="0"/>
              </a:spcBef>
              <a:spcAft>
                <a:spcPts val="0"/>
              </a:spcAft>
              <a:buNone/>
            </a:pPr>
            <a:r>
              <a:rPr lang="en" sz="700"/>
              <a:t>    ?user etype:name_GID-2 ?userName .</a:t>
            </a:r>
            <a:endParaRPr sz="700"/>
          </a:p>
          <a:p>
            <a:pPr indent="0" lvl="0" marL="0" rtl="0" algn="l">
              <a:spcBef>
                <a:spcPts val="0"/>
              </a:spcBef>
              <a:spcAft>
                <a:spcPts val="0"/>
              </a:spcAft>
              <a:buNone/>
            </a:pPr>
            <a:r>
              <a:rPr lang="en" sz="700"/>
              <a:t>    ?user etype:latitude_GID-46263 ?userLat .</a:t>
            </a:r>
            <a:endParaRPr sz="700"/>
          </a:p>
          <a:p>
            <a:pPr indent="0" lvl="0" marL="0" rtl="0" algn="l">
              <a:spcBef>
                <a:spcPts val="0"/>
              </a:spcBef>
              <a:spcAft>
                <a:spcPts val="0"/>
              </a:spcAft>
              <a:buNone/>
            </a:pPr>
            <a:r>
              <a:rPr lang="en" sz="700"/>
              <a:t>    ?user etype:longitude_GID-46270 ?userLon .</a:t>
            </a:r>
            <a:endParaRPr sz="700"/>
          </a:p>
          <a:p>
            <a:pPr indent="0" lvl="0" marL="0" rtl="0" algn="l">
              <a:spcBef>
                <a:spcPts val="0"/>
              </a:spcBef>
              <a:spcAft>
                <a:spcPts val="0"/>
              </a:spcAft>
              <a:buNone/>
            </a:pPr>
            <a:r>
              <a:rPr lang="en" sz="700"/>
              <a:t>    ?user etype:interest_GID-2206 ?userSportInterest .</a:t>
            </a:r>
            <a:endParaRPr sz="700"/>
          </a:p>
          <a:p>
            <a:pPr indent="0" lvl="0" marL="0" rtl="0" algn="l">
              <a:spcBef>
                <a:spcPts val="0"/>
              </a:spcBef>
              <a:spcAft>
                <a:spcPts val="0"/>
              </a:spcAft>
              <a:buNone/>
            </a:pPr>
            <a:r>
              <a:rPr lang="en" sz="700"/>
              <a:t>    </a:t>
            </a:r>
            <a:endParaRPr sz="700"/>
          </a:p>
          <a:p>
            <a:pPr indent="0" lvl="0" marL="0" rtl="0" algn="l">
              <a:spcBef>
                <a:spcPts val="0"/>
              </a:spcBef>
              <a:spcAft>
                <a:spcPts val="0"/>
              </a:spcAft>
              <a:buNone/>
            </a:pPr>
            <a:r>
              <a:rPr lang="en" sz="700"/>
              <a:t>    ?facility etype:leisure_GID-13017 ?leisure .</a:t>
            </a:r>
            <a:endParaRPr sz="700"/>
          </a:p>
          <a:p>
            <a:pPr indent="0" lvl="0" marL="0" rtl="0" algn="l">
              <a:spcBef>
                <a:spcPts val="0"/>
              </a:spcBef>
              <a:spcAft>
                <a:spcPts val="0"/>
              </a:spcAft>
              <a:buNone/>
            </a:pPr>
            <a:r>
              <a:rPr lang="en" sz="700"/>
              <a:t>    ?facility etype:name_GID-2 ?name .</a:t>
            </a:r>
            <a:endParaRPr sz="700"/>
          </a:p>
          <a:p>
            <a:pPr indent="0" lvl="0" marL="0" rtl="0" algn="l">
              <a:spcBef>
                <a:spcPts val="0"/>
              </a:spcBef>
              <a:spcAft>
                <a:spcPts val="0"/>
              </a:spcAft>
              <a:buNone/>
            </a:pPr>
            <a:r>
              <a:rPr lang="en" sz="700"/>
              <a:t>    ?facility etype:latitude_GID-46263 ?facilityLat .</a:t>
            </a:r>
            <a:endParaRPr sz="700"/>
          </a:p>
          <a:p>
            <a:pPr indent="0" lvl="0" marL="0" rtl="0" algn="l">
              <a:spcBef>
                <a:spcPts val="0"/>
              </a:spcBef>
              <a:spcAft>
                <a:spcPts val="0"/>
              </a:spcAft>
              <a:buNone/>
            </a:pPr>
            <a:r>
              <a:rPr lang="en" sz="700"/>
              <a:t>    ?facility etype:longitude_GID-46270 ?facilityLon .</a:t>
            </a:r>
            <a:endParaRPr sz="700"/>
          </a:p>
          <a:p>
            <a:pPr indent="0" lvl="0" marL="0" rtl="0" algn="l">
              <a:spcBef>
                <a:spcPts val="0"/>
              </a:spcBef>
              <a:spcAft>
                <a:spcPts val="0"/>
              </a:spcAft>
              <a:buNone/>
            </a:pPr>
            <a:r>
              <a:rPr lang="en" sz="700"/>
              <a:t>    ?facility etype:has_sport_GID-13036 ?sport .</a:t>
            </a:r>
            <a:endParaRPr sz="700"/>
          </a:p>
          <a:p>
            <a:pPr indent="0" lvl="0" marL="0" rtl="0" algn="l">
              <a:spcBef>
                <a:spcPts val="0"/>
              </a:spcBef>
              <a:spcAft>
                <a:spcPts val="0"/>
              </a:spcAft>
              <a:buNone/>
            </a:pPr>
            <a:r>
              <a:rPr lang="en" sz="700"/>
              <a:t>    ?facility etype:opening_hours_GID-13023 ?openingHours .</a:t>
            </a:r>
            <a:endParaRPr sz="700"/>
          </a:p>
          <a:p>
            <a:pPr indent="0" lvl="0" marL="0" rtl="0" algn="l">
              <a:spcBef>
                <a:spcPts val="0"/>
              </a:spcBef>
              <a:spcAft>
                <a:spcPts val="0"/>
              </a:spcAft>
              <a:buNone/>
            </a:pPr>
            <a:r>
              <a:rPr lang="en" sz="700"/>
              <a:t>    ?sport etype:type_of_sport_GID-13028 ?sportName .</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t>	FILTER(?userName = ?queryName)</a:t>
            </a:r>
            <a:endParaRPr sz="700"/>
          </a:p>
          <a:p>
            <a:pPr indent="0" lvl="0" marL="0" rtl="0" algn="l">
              <a:spcBef>
                <a:spcPts val="0"/>
              </a:spcBef>
              <a:spcAft>
                <a:spcPts val="0"/>
              </a:spcAft>
              <a:buNone/>
            </a:pPr>
            <a:r>
              <a:rPr lang="en" sz="700"/>
              <a:t>    FILTER(?sportName = ?userSportInterest)</a:t>
            </a:r>
            <a:endParaRPr sz="700"/>
          </a:p>
          <a:p>
            <a:pPr indent="0" lvl="0" marL="0" rtl="0" algn="l">
              <a:spcBef>
                <a:spcPts val="0"/>
              </a:spcBef>
              <a:spcAft>
                <a:spcPts val="0"/>
              </a:spcAft>
              <a:buNone/>
            </a:pPr>
            <a:r>
              <a:rPr lang="en" sz="700"/>
              <a:t>	</a:t>
            </a:r>
            <a:endParaRPr sz="700"/>
          </a:p>
          <a:p>
            <a:pPr indent="0" lvl="0" marL="0" rtl="0" algn="l">
              <a:spcBef>
                <a:spcPts val="0"/>
              </a:spcBef>
              <a:spcAft>
                <a:spcPts val="0"/>
              </a:spcAft>
              <a:buNone/>
            </a:pPr>
            <a:r>
              <a:rPr lang="en" sz="700"/>
              <a:t>    BIND(omgeo:distance(?userLat, ?userLon, ?facilityLat, ?facilityLon) AS ?distance)</a:t>
            </a:r>
            <a:endParaRPr sz="700"/>
          </a:p>
          <a:p>
            <a:pPr indent="0" lvl="0" marL="0" rtl="0" algn="l">
              <a:spcBef>
                <a:spcPts val="0"/>
              </a:spcBef>
              <a:spcAft>
                <a:spcPts val="0"/>
              </a:spcAft>
              <a:buNone/>
            </a:pPr>
            <a:r>
              <a:rPr lang="en" sz="700"/>
              <a:t>}</a:t>
            </a:r>
            <a:endParaRPr sz="700"/>
          </a:p>
          <a:p>
            <a:pPr indent="0" lvl="0" marL="0" rtl="0" algn="l">
              <a:spcBef>
                <a:spcPts val="0"/>
              </a:spcBef>
              <a:spcAft>
                <a:spcPts val="0"/>
              </a:spcAft>
              <a:buNone/>
            </a:pPr>
            <a:r>
              <a:rPr lang="en" sz="700"/>
              <a:t>ORDER BY ASC(?distance)</a:t>
            </a:r>
            <a:endParaRPr sz="700"/>
          </a:p>
          <a:p>
            <a:pPr indent="0" lvl="0" marL="0" rtl="0" algn="l">
              <a:spcBef>
                <a:spcPts val="0"/>
              </a:spcBef>
              <a:spcAft>
                <a:spcPts val="0"/>
              </a:spcAft>
              <a:buNone/>
            </a:pPr>
            <a:r>
              <a:rPr lang="en" sz="700"/>
              <a:t>LIMIT 2</a:t>
            </a:r>
            <a:endParaRPr sz="700"/>
          </a:p>
          <a:p>
            <a:pPr indent="0" lvl="0" marL="0" rtl="0" algn="l">
              <a:spcBef>
                <a:spcPts val="0"/>
              </a:spcBef>
              <a:spcAft>
                <a:spcPts val="0"/>
              </a:spcAft>
              <a:buNone/>
            </a:pPr>
            <a:r>
              <a:t/>
            </a:r>
            <a:endParaRPr sz="700"/>
          </a:p>
        </p:txBody>
      </p:sp>
      <p:pic>
        <p:nvPicPr>
          <p:cNvPr id="205" name="Google Shape;205;p30"/>
          <p:cNvPicPr preferRelativeResize="0"/>
          <p:nvPr/>
        </p:nvPicPr>
        <p:blipFill>
          <a:blip r:embed="rId3">
            <a:alphaModFix/>
          </a:blip>
          <a:stretch>
            <a:fillRect/>
          </a:stretch>
        </p:blipFill>
        <p:spPr>
          <a:xfrm>
            <a:off x="152400" y="3874325"/>
            <a:ext cx="8839204" cy="5351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Graph querying</a:t>
            </a:r>
            <a:endParaRPr/>
          </a:p>
        </p:txBody>
      </p:sp>
      <p:sp>
        <p:nvSpPr>
          <p:cNvPr id="211" name="Google Shape;211;p31"/>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212" name="Google Shape;212;p31"/>
          <p:cNvSpPr txBox="1"/>
          <p:nvPr/>
        </p:nvSpPr>
        <p:spPr>
          <a:xfrm>
            <a:off x="531075" y="973075"/>
            <a:ext cx="4767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CQ3</a:t>
            </a:r>
            <a:r>
              <a:rPr lang="en" sz="1200">
                <a:solidFill>
                  <a:schemeClr val="dk1"/>
                </a:solidFill>
              </a:rPr>
              <a:t> </a:t>
            </a:r>
            <a:r>
              <a:rPr lang="en" sz="1200">
                <a:solidFill>
                  <a:schemeClr val="dk1"/>
                </a:solidFill>
              </a:rPr>
              <a:t>José has a son and who is in a wheelchair and they live in Trento. He wants his son to enjoy playing football. Which transportation route options do they have that is wheelchair accessible?</a:t>
            </a:r>
            <a:endParaRPr sz="1200">
              <a:solidFill>
                <a:schemeClr val="dk1"/>
              </a:solidFill>
            </a:endParaRPr>
          </a:p>
        </p:txBody>
      </p:sp>
      <p:sp>
        <p:nvSpPr>
          <p:cNvPr id="213" name="Google Shape;213;p31"/>
          <p:cNvSpPr txBox="1"/>
          <p:nvPr/>
        </p:nvSpPr>
        <p:spPr>
          <a:xfrm>
            <a:off x="6787225" y="540625"/>
            <a:ext cx="22632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PREFIX etype: &lt;http://knowdive.disi.unitn.it/etype#&gt;</a:t>
            </a:r>
            <a:endParaRPr sz="400"/>
          </a:p>
          <a:p>
            <a:pPr indent="0" lvl="0" marL="0" rtl="0" algn="l">
              <a:spcBef>
                <a:spcPts val="0"/>
              </a:spcBef>
              <a:spcAft>
                <a:spcPts val="0"/>
              </a:spcAft>
              <a:buNone/>
            </a:pPr>
            <a:r>
              <a:rPr lang="en" sz="400"/>
              <a:t>PREFIX omgeo: &lt;http://www.ontotext.com/owlim/geo#&gt;</a:t>
            </a:r>
            <a:endParaRPr sz="400"/>
          </a:p>
          <a:p>
            <a:pPr indent="0" lvl="0" marL="0" rtl="0" algn="l">
              <a:spcBef>
                <a:spcPts val="0"/>
              </a:spcBef>
              <a:spcAft>
                <a:spcPts val="0"/>
              </a:spcAft>
              <a:buNone/>
            </a:pPr>
            <a:r>
              <a:rPr lang="en" sz="400"/>
              <a:t>PREFIX xsd: &lt;http://www.w3.org/2001/XMLSchema#&gt;</a:t>
            </a:r>
            <a:endParaRPr sz="400"/>
          </a:p>
          <a:p>
            <a:pPr indent="0" lvl="0" marL="0" rtl="0" algn="l">
              <a:spcBef>
                <a:spcPts val="0"/>
              </a:spcBef>
              <a:spcAft>
                <a:spcPts val="0"/>
              </a:spcAft>
              <a:buNone/>
            </a:pPr>
            <a:r>
              <a:t/>
            </a:r>
            <a:endParaRPr sz="400"/>
          </a:p>
          <a:p>
            <a:pPr indent="0" lvl="0" marL="0" rtl="0" algn="l">
              <a:spcBef>
                <a:spcPts val="0"/>
              </a:spcBef>
              <a:spcAft>
                <a:spcPts val="0"/>
              </a:spcAft>
              <a:buNone/>
            </a:pPr>
            <a:r>
              <a:rPr lang="en" sz="400"/>
              <a:t>SELECT DISTINCT ?name ?leisure ?sportName ?tripName ?userDistance</a:t>
            </a:r>
            <a:endParaRPr sz="400"/>
          </a:p>
          <a:p>
            <a:pPr indent="0" lvl="0" marL="0" rtl="0" algn="l">
              <a:spcBef>
                <a:spcPts val="0"/>
              </a:spcBef>
              <a:spcAft>
                <a:spcPts val="0"/>
              </a:spcAft>
              <a:buNone/>
            </a:pPr>
            <a:r>
              <a:rPr lang="en" sz="400"/>
              <a:t>    ?facilityDistance ?totalDistance ?wheelchairAccessible WHERE {</a:t>
            </a:r>
            <a:endParaRPr sz="400"/>
          </a:p>
          <a:p>
            <a:pPr indent="0" lvl="0" marL="0" rtl="0" algn="l">
              <a:spcBef>
                <a:spcPts val="0"/>
              </a:spcBef>
              <a:spcAft>
                <a:spcPts val="0"/>
              </a:spcAft>
              <a:buNone/>
            </a:pPr>
            <a:r>
              <a:rPr lang="en" sz="400"/>
              <a:t>    </a:t>
            </a:r>
            <a:endParaRPr sz="400"/>
          </a:p>
          <a:p>
            <a:pPr indent="0" lvl="0" marL="0" rtl="0" algn="l">
              <a:spcBef>
                <a:spcPts val="0"/>
              </a:spcBef>
              <a:spcAft>
                <a:spcPts val="0"/>
              </a:spcAft>
              <a:buNone/>
            </a:pPr>
            <a:r>
              <a:rPr lang="en" sz="400"/>
              <a:t>    BIND("JosÃ©" AS ?queryName)</a:t>
            </a:r>
            <a:endParaRPr sz="400"/>
          </a:p>
          <a:p>
            <a:pPr indent="0" lvl="0" marL="0" rtl="0" algn="l">
              <a:spcBef>
                <a:spcPts val="0"/>
              </a:spcBef>
              <a:spcAft>
                <a:spcPts val="0"/>
              </a:spcAft>
              <a:buNone/>
            </a:pPr>
            <a:r>
              <a:rPr lang="en" sz="400"/>
              <a:t>    </a:t>
            </a:r>
            <a:endParaRPr sz="400"/>
          </a:p>
          <a:p>
            <a:pPr indent="0" lvl="0" marL="0" rtl="0" algn="l">
              <a:spcBef>
                <a:spcPts val="0"/>
              </a:spcBef>
              <a:spcAft>
                <a:spcPts val="0"/>
              </a:spcAft>
              <a:buNone/>
            </a:pPr>
            <a:r>
              <a:rPr lang="en" sz="400"/>
              <a:t>    ?user etype:name_GID-2 ?userName .</a:t>
            </a:r>
            <a:endParaRPr sz="400"/>
          </a:p>
          <a:p>
            <a:pPr indent="0" lvl="0" marL="0" rtl="0" algn="l">
              <a:spcBef>
                <a:spcPts val="0"/>
              </a:spcBef>
              <a:spcAft>
                <a:spcPts val="0"/>
              </a:spcAft>
              <a:buNone/>
            </a:pPr>
            <a:r>
              <a:rPr lang="en" sz="400"/>
              <a:t>    ?user etype:latitude_GID-46263 ?userLat .</a:t>
            </a:r>
            <a:endParaRPr sz="400"/>
          </a:p>
          <a:p>
            <a:pPr indent="0" lvl="0" marL="0" rtl="0" algn="l">
              <a:spcBef>
                <a:spcPts val="0"/>
              </a:spcBef>
              <a:spcAft>
                <a:spcPts val="0"/>
              </a:spcAft>
              <a:buNone/>
            </a:pPr>
            <a:r>
              <a:rPr lang="en" sz="400"/>
              <a:t>    ?user etype:longitude_GID-46270 ?userLon .</a:t>
            </a:r>
            <a:endParaRPr sz="400"/>
          </a:p>
          <a:p>
            <a:pPr indent="0" lvl="0" marL="0" rtl="0" algn="l">
              <a:spcBef>
                <a:spcPts val="0"/>
              </a:spcBef>
              <a:spcAft>
                <a:spcPts val="0"/>
              </a:spcAft>
              <a:buNone/>
            </a:pPr>
            <a:r>
              <a:rPr lang="en" sz="400"/>
              <a:t>    ?user etype:interest_GID-2206 ?userSportInterest .</a:t>
            </a:r>
            <a:endParaRPr sz="400"/>
          </a:p>
          <a:p>
            <a:pPr indent="0" lvl="0" marL="0" rtl="0" algn="l">
              <a:spcBef>
                <a:spcPts val="0"/>
              </a:spcBef>
              <a:spcAft>
                <a:spcPts val="0"/>
              </a:spcAft>
              <a:buNone/>
            </a:pPr>
            <a:r>
              <a:rPr lang="en" sz="400"/>
              <a:t>    ?user etype:wheelchair_GID-25446 ?wheelchairNeed .</a:t>
            </a:r>
            <a:endParaRPr sz="400"/>
          </a:p>
          <a:p>
            <a:pPr indent="0" lvl="0" marL="0" rtl="0" algn="l">
              <a:spcBef>
                <a:spcPts val="0"/>
              </a:spcBef>
              <a:spcAft>
                <a:spcPts val="0"/>
              </a:spcAft>
              <a:buNone/>
            </a:pPr>
            <a:r>
              <a:rPr lang="en" sz="400"/>
              <a:t>    </a:t>
            </a:r>
            <a:endParaRPr sz="400"/>
          </a:p>
          <a:p>
            <a:pPr indent="0" lvl="0" marL="0" rtl="0" algn="l">
              <a:spcBef>
                <a:spcPts val="0"/>
              </a:spcBef>
              <a:spcAft>
                <a:spcPts val="0"/>
              </a:spcAft>
              <a:buNone/>
            </a:pPr>
            <a:r>
              <a:rPr lang="en" sz="400"/>
              <a:t>    ?facility etype:leisure_GID-13017 ?leisure .</a:t>
            </a:r>
            <a:endParaRPr sz="400"/>
          </a:p>
          <a:p>
            <a:pPr indent="0" lvl="0" marL="0" rtl="0" algn="l">
              <a:spcBef>
                <a:spcPts val="0"/>
              </a:spcBef>
              <a:spcAft>
                <a:spcPts val="0"/>
              </a:spcAft>
              <a:buNone/>
            </a:pPr>
            <a:r>
              <a:rPr lang="en" sz="400"/>
              <a:t>    ?facility etype:name_GID-2 ?name .</a:t>
            </a:r>
            <a:endParaRPr sz="400"/>
          </a:p>
          <a:p>
            <a:pPr indent="0" lvl="0" marL="0" rtl="0" algn="l">
              <a:spcBef>
                <a:spcPts val="0"/>
              </a:spcBef>
              <a:spcAft>
                <a:spcPts val="0"/>
              </a:spcAft>
              <a:buNone/>
            </a:pPr>
            <a:r>
              <a:rPr lang="en" sz="400"/>
              <a:t>    ?facility etype:latitude_GID-46263 ?facilityLat .</a:t>
            </a:r>
            <a:endParaRPr sz="400"/>
          </a:p>
          <a:p>
            <a:pPr indent="0" lvl="0" marL="0" rtl="0" algn="l">
              <a:spcBef>
                <a:spcPts val="0"/>
              </a:spcBef>
              <a:spcAft>
                <a:spcPts val="0"/>
              </a:spcAft>
              <a:buNone/>
            </a:pPr>
            <a:r>
              <a:rPr lang="en" sz="400"/>
              <a:t>    ?facility etype:longitude_GID-46270 ?facilityLon .</a:t>
            </a:r>
            <a:endParaRPr sz="400"/>
          </a:p>
          <a:p>
            <a:pPr indent="0" lvl="0" marL="0" rtl="0" algn="l">
              <a:spcBef>
                <a:spcPts val="0"/>
              </a:spcBef>
              <a:spcAft>
                <a:spcPts val="0"/>
              </a:spcAft>
              <a:buNone/>
            </a:pPr>
            <a:r>
              <a:rPr lang="en" sz="400"/>
              <a:t>    ?facility etype:has_sport_GID-13036 ?sport .</a:t>
            </a:r>
            <a:endParaRPr sz="400"/>
          </a:p>
          <a:p>
            <a:pPr indent="0" lvl="0" marL="0" rtl="0" algn="l">
              <a:spcBef>
                <a:spcPts val="0"/>
              </a:spcBef>
              <a:spcAft>
                <a:spcPts val="0"/>
              </a:spcAft>
              <a:buNone/>
            </a:pPr>
            <a:r>
              <a:rPr lang="en" sz="400"/>
              <a:t>    ?sport etype:type_of_sport_GID-13028 ?sportName .</a:t>
            </a:r>
            <a:endParaRPr sz="400"/>
          </a:p>
          <a:p>
            <a:pPr indent="0" lvl="0" marL="0" rtl="0" algn="l">
              <a:spcBef>
                <a:spcPts val="0"/>
              </a:spcBef>
              <a:spcAft>
                <a:spcPts val="0"/>
              </a:spcAft>
              <a:buNone/>
            </a:pPr>
            <a:r>
              <a:rPr lang="en" sz="400"/>
              <a:t>    ?trip etype:type_of_transport_GID-13030 ?typeOfTransport .</a:t>
            </a:r>
            <a:endParaRPr sz="400"/>
          </a:p>
          <a:p>
            <a:pPr indent="0" lvl="0" marL="0" rtl="0" algn="l">
              <a:spcBef>
                <a:spcPts val="0"/>
              </a:spcBef>
              <a:spcAft>
                <a:spcPts val="0"/>
              </a:spcAft>
              <a:buNone/>
            </a:pPr>
            <a:r>
              <a:rPr lang="en" sz="400"/>
              <a:t>    ?trip etype:wheelchair_GID-13033 ?wheelchairAccessible .</a:t>
            </a:r>
            <a:endParaRPr sz="400"/>
          </a:p>
          <a:p>
            <a:pPr indent="0" lvl="0" marL="0" rtl="0" algn="l">
              <a:spcBef>
                <a:spcPts val="0"/>
              </a:spcBef>
              <a:spcAft>
                <a:spcPts val="0"/>
              </a:spcAft>
              <a:buNone/>
            </a:pPr>
            <a:r>
              <a:rPr lang="en" sz="400"/>
              <a:t>   	?trip etype:name_GID-2 ?tripName .</a:t>
            </a:r>
            <a:endParaRPr sz="400"/>
          </a:p>
          <a:p>
            <a:pPr indent="0" lvl="0" marL="0" rtl="0" algn="l">
              <a:spcBef>
                <a:spcPts val="0"/>
              </a:spcBef>
              <a:spcAft>
                <a:spcPts val="0"/>
              </a:spcAft>
              <a:buNone/>
            </a:pPr>
            <a:r>
              <a:rPr lang="en" sz="400"/>
              <a:t>    ?trip etype:has_stops_GID-13035 ?startStop .</a:t>
            </a:r>
            <a:endParaRPr sz="400"/>
          </a:p>
          <a:p>
            <a:pPr indent="0" lvl="0" marL="0" rtl="0" algn="l">
              <a:spcBef>
                <a:spcPts val="0"/>
              </a:spcBef>
              <a:spcAft>
                <a:spcPts val="0"/>
              </a:spcAft>
              <a:buNone/>
            </a:pPr>
            <a:r>
              <a:rPr lang="en" sz="400"/>
              <a:t>    ?startStop etype:latitude_GID-46263 ?startSlat .</a:t>
            </a:r>
            <a:endParaRPr sz="400"/>
          </a:p>
          <a:p>
            <a:pPr indent="0" lvl="0" marL="0" rtl="0" algn="l">
              <a:spcBef>
                <a:spcPts val="0"/>
              </a:spcBef>
              <a:spcAft>
                <a:spcPts val="0"/>
              </a:spcAft>
              <a:buNone/>
            </a:pPr>
            <a:r>
              <a:rPr lang="en" sz="400"/>
              <a:t>    ?startStop etype:longitude_GID-46270 ?startSlon .</a:t>
            </a:r>
            <a:endParaRPr sz="400"/>
          </a:p>
          <a:p>
            <a:pPr indent="0" lvl="0" marL="0" rtl="0" algn="l">
              <a:spcBef>
                <a:spcPts val="0"/>
              </a:spcBef>
              <a:spcAft>
                <a:spcPts val="0"/>
              </a:spcAft>
              <a:buNone/>
            </a:pPr>
            <a:r>
              <a:t/>
            </a:r>
            <a:endParaRPr sz="400"/>
          </a:p>
          <a:p>
            <a:pPr indent="0" lvl="0" marL="0" rtl="0" algn="l">
              <a:spcBef>
                <a:spcPts val="0"/>
              </a:spcBef>
              <a:spcAft>
                <a:spcPts val="0"/>
              </a:spcAft>
              <a:buNone/>
            </a:pPr>
            <a:r>
              <a:rPr lang="en" sz="400"/>
              <a:t>	FILTER(?userName = ?queryName)</a:t>
            </a:r>
            <a:endParaRPr sz="400"/>
          </a:p>
          <a:p>
            <a:pPr indent="0" lvl="0" marL="0" rtl="0" algn="l">
              <a:spcBef>
                <a:spcPts val="0"/>
              </a:spcBef>
              <a:spcAft>
                <a:spcPts val="0"/>
              </a:spcAft>
              <a:buNone/>
            </a:pPr>
            <a:r>
              <a:rPr lang="en" sz="400"/>
              <a:t>    FILTER(?sportName = ?userSportInterest)</a:t>
            </a:r>
            <a:endParaRPr sz="400"/>
          </a:p>
          <a:p>
            <a:pPr indent="0" lvl="0" marL="0" rtl="0" algn="l">
              <a:spcBef>
                <a:spcPts val="0"/>
              </a:spcBef>
              <a:spcAft>
                <a:spcPts val="0"/>
              </a:spcAft>
              <a:buNone/>
            </a:pPr>
            <a:r>
              <a:rPr lang="en" sz="400"/>
              <a:t>    FILTER(?wheelchairAccessible = ?wheelchairNeed)</a:t>
            </a:r>
            <a:endParaRPr sz="400"/>
          </a:p>
          <a:p>
            <a:pPr indent="0" lvl="0" marL="0" rtl="0" algn="l">
              <a:spcBef>
                <a:spcPts val="0"/>
              </a:spcBef>
              <a:spcAft>
                <a:spcPts val="0"/>
              </a:spcAft>
              <a:buNone/>
            </a:pPr>
            <a:r>
              <a:rPr lang="en" sz="400"/>
              <a:t>   	</a:t>
            </a:r>
            <a:endParaRPr sz="400"/>
          </a:p>
          <a:p>
            <a:pPr indent="0" lvl="0" marL="0" rtl="0" algn="l">
              <a:spcBef>
                <a:spcPts val="0"/>
              </a:spcBef>
              <a:spcAft>
                <a:spcPts val="0"/>
              </a:spcAft>
              <a:buNone/>
            </a:pPr>
            <a:r>
              <a:rPr lang="en" sz="400"/>
              <a:t>    BIND(omgeo:distance(?userLat, ?userLon, ?startSlat, ?startSlon) AS ?userDistance)</a:t>
            </a:r>
            <a:endParaRPr sz="400"/>
          </a:p>
          <a:p>
            <a:pPr indent="0" lvl="0" marL="0" rtl="0" algn="l">
              <a:spcBef>
                <a:spcPts val="0"/>
              </a:spcBef>
              <a:spcAft>
                <a:spcPts val="0"/>
              </a:spcAft>
              <a:buNone/>
            </a:pPr>
            <a:r>
              <a:rPr lang="en" sz="400"/>
              <a:t>    FILTER(?userDistance &lt; 1)</a:t>
            </a:r>
            <a:endParaRPr sz="400"/>
          </a:p>
          <a:p>
            <a:pPr indent="0" lvl="0" marL="0" rtl="0" algn="l">
              <a:spcBef>
                <a:spcPts val="0"/>
              </a:spcBef>
              <a:spcAft>
                <a:spcPts val="0"/>
              </a:spcAft>
              <a:buNone/>
            </a:pPr>
            <a:r>
              <a:rPr lang="en" sz="400"/>
              <a:t>    </a:t>
            </a:r>
            <a:endParaRPr sz="400"/>
          </a:p>
          <a:p>
            <a:pPr indent="0" lvl="0" marL="0" rtl="0" algn="l">
              <a:spcBef>
                <a:spcPts val="0"/>
              </a:spcBef>
              <a:spcAft>
                <a:spcPts val="0"/>
              </a:spcAft>
              <a:buNone/>
            </a:pPr>
            <a:r>
              <a:rPr lang="en" sz="400"/>
              <a:t>    ?trip etype:has_stops_GID-13035 ?endStop .</a:t>
            </a:r>
            <a:endParaRPr sz="400"/>
          </a:p>
          <a:p>
            <a:pPr indent="0" lvl="0" marL="0" rtl="0" algn="l">
              <a:spcBef>
                <a:spcPts val="0"/>
              </a:spcBef>
              <a:spcAft>
                <a:spcPts val="0"/>
              </a:spcAft>
              <a:buNone/>
            </a:pPr>
            <a:r>
              <a:rPr lang="en" sz="400"/>
              <a:t>    ?endStop etype:latitude_GID-46263 ?endSlat .</a:t>
            </a:r>
            <a:endParaRPr sz="400"/>
          </a:p>
          <a:p>
            <a:pPr indent="0" lvl="0" marL="0" rtl="0" algn="l">
              <a:spcBef>
                <a:spcPts val="0"/>
              </a:spcBef>
              <a:spcAft>
                <a:spcPts val="0"/>
              </a:spcAft>
              <a:buNone/>
            </a:pPr>
            <a:r>
              <a:rPr lang="en" sz="400"/>
              <a:t>    ?endStop etype:longitude_GID-46270 ?endSlon .</a:t>
            </a:r>
            <a:endParaRPr sz="400"/>
          </a:p>
          <a:p>
            <a:pPr indent="0" lvl="0" marL="0" rtl="0" algn="l">
              <a:spcBef>
                <a:spcPts val="0"/>
              </a:spcBef>
              <a:spcAft>
                <a:spcPts val="0"/>
              </a:spcAft>
              <a:buNone/>
            </a:pPr>
            <a:r>
              <a:rPr lang="en" sz="400"/>
              <a:t>    BIND(omgeo:distance(?facilityLat, ?facilityLon, ?endSlat, ?endSlon)</a:t>
            </a:r>
            <a:endParaRPr sz="400"/>
          </a:p>
          <a:p>
            <a:pPr indent="0" lvl="0" marL="0" rtl="0" algn="l">
              <a:spcBef>
                <a:spcPts val="0"/>
              </a:spcBef>
              <a:spcAft>
                <a:spcPts val="0"/>
              </a:spcAft>
              <a:buNone/>
            </a:pPr>
            <a:r>
              <a:rPr lang="en" sz="400"/>
              <a:t>         AS ?facilityDistance)</a:t>
            </a:r>
            <a:endParaRPr sz="400"/>
          </a:p>
          <a:p>
            <a:pPr indent="0" lvl="0" marL="0" rtl="0" algn="l">
              <a:spcBef>
                <a:spcPts val="0"/>
              </a:spcBef>
              <a:spcAft>
                <a:spcPts val="0"/>
              </a:spcAft>
              <a:buNone/>
            </a:pPr>
            <a:r>
              <a:rPr lang="en" sz="400"/>
              <a:t>    BIND((?userDistance + ?facilityDistance) AS ?totalDistance)</a:t>
            </a:r>
            <a:endParaRPr sz="400"/>
          </a:p>
          <a:p>
            <a:pPr indent="0" lvl="0" marL="0" rtl="0" algn="l">
              <a:spcBef>
                <a:spcPts val="0"/>
              </a:spcBef>
              <a:spcAft>
                <a:spcPts val="0"/>
              </a:spcAft>
              <a:buNone/>
            </a:pPr>
            <a:r>
              <a:rPr lang="en" sz="400"/>
              <a:t>    FILTER(?totalDistance &lt; 1)</a:t>
            </a:r>
            <a:endParaRPr sz="400"/>
          </a:p>
          <a:p>
            <a:pPr indent="0" lvl="0" marL="0" rtl="0" algn="l">
              <a:spcBef>
                <a:spcPts val="0"/>
              </a:spcBef>
              <a:spcAft>
                <a:spcPts val="0"/>
              </a:spcAft>
              <a:buNone/>
            </a:pPr>
            <a:r>
              <a:rPr lang="en" sz="400"/>
              <a:t>}</a:t>
            </a:r>
            <a:endParaRPr sz="400"/>
          </a:p>
          <a:p>
            <a:pPr indent="0" lvl="0" marL="0" rtl="0" algn="l">
              <a:spcBef>
                <a:spcPts val="0"/>
              </a:spcBef>
              <a:spcAft>
                <a:spcPts val="0"/>
              </a:spcAft>
              <a:buNone/>
            </a:pPr>
            <a:r>
              <a:rPr lang="en" sz="400"/>
              <a:t>ORDER BY ASC(?totalDistance)</a:t>
            </a:r>
            <a:endParaRPr sz="400"/>
          </a:p>
          <a:p>
            <a:pPr indent="0" lvl="0" marL="0" rtl="0" algn="l">
              <a:spcBef>
                <a:spcPts val="0"/>
              </a:spcBef>
              <a:spcAft>
                <a:spcPts val="0"/>
              </a:spcAft>
              <a:buNone/>
            </a:pPr>
            <a:r>
              <a:rPr lang="en" sz="400"/>
              <a:t>LIMIT 10</a:t>
            </a:r>
            <a:endParaRPr sz="400"/>
          </a:p>
          <a:p>
            <a:pPr indent="0" lvl="0" marL="0" rtl="0" algn="l">
              <a:spcBef>
                <a:spcPts val="0"/>
              </a:spcBef>
              <a:spcAft>
                <a:spcPts val="0"/>
              </a:spcAft>
              <a:buNone/>
            </a:pPr>
            <a:r>
              <a:t/>
            </a:r>
            <a:endParaRPr sz="400"/>
          </a:p>
        </p:txBody>
      </p:sp>
      <p:pic>
        <p:nvPicPr>
          <p:cNvPr id="214" name="Google Shape;214;p31"/>
          <p:cNvPicPr preferRelativeResize="0"/>
          <p:nvPr/>
        </p:nvPicPr>
        <p:blipFill>
          <a:blip r:embed="rId3">
            <a:alphaModFix/>
          </a:blip>
          <a:stretch>
            <a:fillRect/>
          </a:stretch>
        </p:blipFill>
        <p:spPr>
          <a:xfrm>
            <a:off x="258350" y="2913500"/>
            <a:ext cx="6495375" cy="19885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1 - Purpose Formalization</a:t>
            </a:r>
            <a:endParaRPr/>
          </a:p>
        </p:txBody>
      </p:sp>
      <p:sp>
        <p:nvSpPr>
          <p:cNvPr id="64" name="Google Shape;64;p14"/>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65" name="Google Shape;65;p14"/>
          <p:cNvSpPr txBox="1"/>
          <p:nvPr>
            <p:ph type="title"/>
          </p:nvPr>
        </p:nvSpPr>
        <p:spPr>
          <a:xfrm>
            <a:off x="3266850" y="915650"/>
            <a:ext cx="2610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t>Purpose</a:t>
            </a:r>
            <a:endParaRPr b="0" sz="1600"/>
          </a:p>
        </p:txBody>
      </p:sp>
      <p:sp>
        <p:nvSpPr>
          <p:cNvPr id="66" name="Google Shape;66;p14"/>
          <p:cNvSpPr txBox="1"/>
          <p:nvPr/>
        </p:nvSpPr>
        <p:spPr>
          <a:xfrm>
            <a:off x="1856700" y="2153100"/>
            <a:ext cx="5430600" cy="83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KG aims to provide insights into the availability and distribution of sports facilities, and how they are linked with different modes of transportation</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Graph querying</a:t>
            </a:r>
            <a:endParaRPr/>
          </a:p>
        </p:txBody>
      </p:sp>
      <p:sp>
        <p:nvSpPr>
          <p:cNvPr id="220" name="Google Shape;220;p32"/>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221" name="Google Shape;221;p32"/>
          <p:cNvSpPr txBox="1"/>
          <p:nvPr/>
        </p:nvSpPr>
        <p:spPr>
          <a:xfrm>
            <a:off x="531075" y="973075"/>
            <a:ext cx="47676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CQ4</a:t>
            </a:r>
            <a:r>
              <a:rPr lang="en" sz="1200">
                <a:solidFill>
                  <a:schemeClr val="dk1"/>
                </a:solidFill>
              </a:rPr>
              <a:t> Lucia is a Volleyball fan in Rovereto and loves to watch volleyball matches, but she is not that into long walks and she prefers buses. Which urban bus route should she take to the next match that involves the least amount of walking?</a:t>
            </a:r>
            <a:endParaRPr sz="1200">
              <a:solidFill>
                <a:schemeClr val="dk1"/>
              </a:solidFill>
            </a:endParaRPr>
          </a:p>
        </p:txBody>
      </p:sp>
      <p:sp>
        <p:nvSpPr>
          <p:cNvPr id="222" name="Google Shape;222;p32"/>
          <p:cNvSpPr txBox="1"/>
          <p:nvPr/>
        </p:nvSpPr>
        <p:spPr>
          <a:xfrm>
            <a:off x="6229425" y="352175"/>
            <a:ext cx="2827800" cy="334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PREFIX etype: &lt;http://knowdive.disi.unitn.it/etype#&gt;</a:t>
            </a:r>
            <a:endParaRPr sz="500"/>
          </a:p>
          <a:p>
            <a:pPr indent="0" lvl="0" marL="0" rtl="0" algn="l">
              <a:spcBef>
                <a:spcPts val="0"/>
              </a:spcBef>
              <a:spcAft>
                <a:spcPts val="0"/>
              </a:spcAft>
              <a:buNone/>
            </a:pPr>
            <a:r>
              <a:rPr lang="en" sz="500"/>
              <a:t>PREFIX omgeo: &lt;http://www.ontotext.com/owlim/geo#&gt;</a:t>
            </a:r>
            <a:endParaRPr sz="500"/>
          </a:p>
          <a:p>
            <a:pPr indent="0" lvl="0" marL="0" rtl="0" algn="l">
              <a:spcBef>
                <a:spcPts val="0"/>
              </a:spcBef>
              <a:spcAft>
                <a:spcPts val="0"/>
              </a:spcAft>
              <a:buNone/>
            </a:pPr>
            <a:r>
              <a:t/>
            </a:r>
            <a:endParaRPr sz="500"/>
          </a:p>
          <a:p>
            <a:pPr indent="0" lvl="0" marL="0" rtl="0" algn="l">
              <a:spcBef>
                <a:spcPts val="0"/>
              </a:spcBef>
              <a:spcAft>
                <a:spcPts val="0"/>
              </a:spcAft>
              <a:buNone/>
            </a:pPr>
            <a:r>
              <a:rPr lang="en" sz="500"/>
              <a:t>SELECT DISTINCT ?name ?leisure ?sportName ?tripName</a:t>
            </a:r>
            <a:endParaRPr sz="500"/>
          </a:p>
          <a:p>
            <a:pPr indent="0" lvl="0" marL="0" rtl="0" algn="l">
              <a:spcBef>
                <a:spcPts val="0"/>
              </a:spcBef>
              <a:spcAft>
                <a:spcPts val="0"/>
              </a:spcAft>
              <a:buNone/>
            </a:pPr>
            <a:r>
              <a:rPr lang="en" sz="500"/>
              <a:t>    ?typeOfTransport ?userDistance ?facilityDistance ?totalDistance WHERE {</a:t>
            </a:r>
            <a:endParaRPr sz="500"/>
          </a:p>
          <a:p>
            <a:pPr indent="0" lvl="0" marL="0" rtl="0" algn="l">
              <a:spcBef>
                <a:spcPts val="0"/>
              </a:spcBef>
              <a:spcAft>
                <a:spcPts val="0"/>
              </a:spcAft>
              <a:buNone/>
            </a:pPr>
            <a:r>
              <a:rPr lang="en" sz="500"/>
              <a:t>    BIND("Lucia" AS ?queryName)</a:t>
            </a:r>
            <a:endParaRPr sz="500"/>
          </a:p>
          <a:p>
            <a:pPr indent="0" lvl="0" marL="0" rtl="0" algn="l">
              <a:spcBef>
                <a:spcPts val="0"/>
              </a:spcBef>
              <a:spcAft>
                <a:spcPts val="0"/>
              </a:spcAft>
              <a:buNone/>
            </a:pPr>
            <a:r>
              <a:rPr lang="en" sz="500"/>
              <a:t>    </a:t>
            </a:r>
            <a:endParaRPr sz="500"/>
          </a:p>
          <a:p>
            <a:pPr indent="0" lvl="0" marL="0" rtl="0" algn="l">
              <a:spcBef>
                <a:spcPts val="0"/>
              </a:spcBef>
              <a:spcAft>
                <a:spcPts val="0"/>
              </a:spcAft>
              <a:buNone/>
            </a:pPr>
            <a:r>
              <a:rPr lang="en" sz="500"/>
              <a:t>    ?user etype:name_GID-2 ?userName .</a:t>
            </a:r>
            <a:endParaRPr sz="500"/>
          </a:p>
          <a:p>
            <a:pPr indent="0" lvl="0" marL="0" rtl="0" algn="l">
              <a:spcBef>
                <a:spcPts val="0"/>
              </a:spcBef>
              <a:spcAft>
                <a:spcPts val="0"/>
              </a:spcAft>
              <a:buNone/>
            </a:pPr>
            <a:r>
              <a:rPr lang="en" sz="500"/>
              <a:t>    ?user etype:latitude_GID-46263 ?userLat .</a:t>
            </a:r>
            <a:endParaRPr sz="500"/>
          </a:p>
          <a:p>
            <a:pPr indent="0" lvl="0" marL="0" rtl="0" algn="l">
              <a:spcBef>
                <a:spcPts val="0"/>
              </a:spcBef>
              <a:spcAft>
                <a:spcPts val="0"/>
              </a:spcAft>
              <a:buNone/>
            </a:pPr>
            <a:r>
              <a:rPr lang="en" sz="500"/>
              <a:t>    ?user etype:longitude_GID-46270 ?userLon .</a:t>
            </a:r>
            <a:endParaRPr sz="500"/>
          </a:p>
          <a:p>
            <a:pPr indent="0" lvl="0" marL="0" rtl="0" algn="l">
              <a:spcBef>
                <a:spcPts val="0"/>
              </a:spcBef>
              <a:spcAft>
                <a:spcPts val="0"/>
              </a:spcAft>
              <a:buNone/>
            </a:pPr>
            <a:r>
              <a:rPr lang="en" sz="500"/>
              <a:t>    ?user etype:interest_GID-2206 ?userSportInterest .</a:t>
            </a:r>
            <a:endParaRPr sz="500"/>
          </a:p>
          <a:p>
            <a:pPr indent="0" lvl="0" marL="0" rtl="0" algn="l">
              <a:spcBef>
                <a:spcPts val="0"/>
              </a:spcBef>
              <a:spcAft>
                <a:spcPts val="0"/>
              </a:spcAft>
              <a:buNone/>
            </a:pPr>
            <a:r>
              <a:rPr lang="en" sz="500"/>
              <a:t>    </a:t>
            </a:r>
            <a:endParaRPr sz="500"/>
          </a:p>
          <a:p>
            <a:pPr indent="0" lvl="0" marL="0" rtl="0" algn="l">
              <a:spcBef>
                <a:spcPts val="0"/>
              </a:spcBef>
              <a:spcAft>
                <a:spcPts val="0"/>
              </a:spcAft>
              <a:buNone/>
            </a:pPr>
            <a:r>
              <a:rPr lang="en" sz="500"/>
              <a:t>    ?facility etype:leisure_GID-13017 ?leisure .</a:t>
            </a:r>
            <a:endParaRPr sz="500"/>
          </a:p>
          <a:p>
            <a:pPr indent="0" lvl="0" marL="0" rtl="0" algn="l">
              <a:spcBef>
                <a:spcPts val="0"/>
              </a:spcBef>
              <a:spcAft>
                <a:spcPts val="0"/>
              </a:spcAft>
              <a:buNone/>
            </a:pPr>
            <a:r>
              <a:rPr lang="en" sz="500"/>
              <a:t>    ?facility etype:name_GID-2 ?name .</a:t>
            </a:r>
            <a:endParaRPr sz="500"/>
          </a:p>
          <a:p>
            <a:pPr indent="0" lvl="0" marL="0" rtl="0" algn="l">
              <a:spcBef>
                <a:spcPts val="0"/>
              </a:spcBef>
              <a:spcAft>
                <a:spcPts val="0"/>
              </a:spcAft>
              <a:buNone/>
            </a:pPr>
            <a:r>
              <a:rPr lang="en" sz="500"/>
              <a:t>    ?facility etype:latitude_GID-46263 ?facilityLat .</a:t>
            </a:r>
            <a:endParaRPr sz="500"/>
          </a:p>
          <a:p>
            <a:pPr indent="0" lvl="0" marL="0" rtl="0" algn="l">
              <a:spcBef>
                <a:spcPts val="0"/>
              </a:spcBef>
              <a:spcAft>
                <a:spcPts val="0"/>
              </a:spcAft>
              <a:buNone/>
            </a:pPr>
            <a:r>
              <a:rPr lang="en" sz="500"/>
              <a:t>    ?facility etype:longitude_GID-46270 ?facilityLon .</a:t>
            </a:r>
            <a:endParaRPr sz="500"/>
          </a:p>
          <a:p>
            <a:pPr indent="0" lvl="0" marL="0" rtl="0" algn="l">
              <a:spcBef>
                <a:spcPts val="0"/>
              </a:spcBef>
              <a:spcAft>
                <a:spcPts val="0"/>
              </a:spcAft>
              <a:buNone/>
            </a:pPr>
            <a:r>
              <a:rPr lang="en" sz="500"/>
              <a:t>    ?facility etype:has_sport_GID-13036 ?sport .</a:t>
            </a:r>
            <a:endParaRPr sz="500"/>
          </a:p>
          <a:p>
            <a:pPr indent="0" lvl="0" marL="0" rtl="0" algn="l">
              <a:spcBef>
                <a:spcPts val="0"/>
              </a:spcBef>
              <a:spcAft>
                <a:spcPts val="0"/>
              </a:spcAft>
              <a:buNone/>
            </a:pPr>
            <a:r>
              <a:rPr lang="en" sz="500"/>
              <a:t>    ?sport etype:type_of_sport_GID-13028 ?sportName .</a:t>
            </a:r>
            <a:endParaRPr sz="500"/>
          </a:p>
          <a:p>
            <a:pPr indent="0" lvl="0" marL="0" rtl="0" algn="l">
              <a:spcBef>
                <a:spcPts val="0"/>
              </a:spcBef>
              <a:spcAft>
                <a:spcPts val="0"/>
              </a:spcAft>
              <a:buNone/>
            </a:pPr>
            <a:r>
              <a:rPr lang="en" sz="500"/>
              <a:t>    ?trip etype:type_of_transport_GID-13030 ?typeOfTransport .</a:t>
            </a:r>
            <a:endParaRPr sz="500"/>
          </a:p>
          <a:p>
            <a:pPr indent="0" lvl="0" marL="0" rtl="0" algn="l">
              <a:spcBef>
                <a:spcPts val="0"/>
              </a:spcBef>
              <a:spcAft>
                <a:spcPts val="0"/>
              </a:spcAft>
              <a:buNone/>
            </a:pPr>
            <a:r>
              <a:rPr lang="en" sz="500"/>
              <a:t>   	?trip etype:name_GID-2 ?tripName .</a:t>
            </a:r>
            <a:endParaRPr sz="500"/>
          </a:p>
          <a:p>
            <a:pPr indent="0" lvl="0" marL="0" rtl="0" algn="l">
              <a:spcBef>
                <a:spcPts val="0"/>
              </a:spcBef>
              <a:spcAft>
                <a:spcPts val="0"/>
              </a:spcAft>
              <a:buNone/>
            </a:pPr>
            <a:r>
              <a:rPr lang="en" sz="500"/>
              <a:t>    ?trip etype:has_stops_GID-13035 ?startStop .</a:t>
            </a:r>
            <a:endParaRPr sz="500"/>
          </a:p>
          <a:p>
            <a:pPr indent="0" lvl="0" marL="0" rtl="0" algn="l">
              <a:spcBef>
                <a:spcPts val="0"/>
              </a:spcBef>
              <a:spcAft>
                <a:spcPts val="0"/>
              </a:spcAft>
              <a:buNone/>
            </a:pPr>
            <a:r>
              <a:rPr lang="en" sz="500"/>
              <a:t>    ?startStop etype:latitude_GID-46263 ?startSlat .</a:t>
            </a:r>
            <a:endParaRPr sz="500"/>
          </a:p>
          <a:p>
            <a:pPr indent="0" lvl="0" marL="0" rtl="0" algn="l">
              <a:spcBef>
                <a:spcPts val="0"/>
              </a:spcBef>
              <a:spcAft>
                <a:spcPts val="0"/>
              </a:spcAft>
              <a:buNone/>
            </a:pPr>
            <a:r>
              <a:rPr lang="en" sz="500"/>
              <a:t>    ?startStop etype:longitude_GID-46270 ?startSlon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rPr lang="en" sz="500"/>
              <a:t>	FILTER(?userName = ?queryName)</a:t>
            </a:r>
            <a:endParaRPr sz="500"/>
          </a:p>
          <a:p>
            <a:pPr indent="0" lvl="0" marL="0" rtl="0" algn="l">
              <a:spcBef>
                <a:spcPts val="0"/>
              </a:spcBef>
              <a:spcAft>
                <a:spcPts val="0"/>
              </a:spcAft>
              <a:buNone/>
            </a:pPr>
            <a:r>
              <a:rPr lang="en" sz="500"/>
              <a:t>    FILTER(?sportName = ?userSportInterest)</a:t>
            </a:r>
            <a:endParaRPr sz="500"/>
          </a:p>
          <a:p>
            <a:pPr indent="0" lvl="0" marL="0" rtl="0" algn="l">
              <a:spcBef>
                <a:spcPts val="0"/>
              </a:spcBef>
              <a:spcAft>
                <a:spcPts val="0"/>
              </a:spcAft>
              <a:buNone/>
            </a:pPr>
            <a:r>
              <a:rPr lang="en" sz="500"/>
              <a:t>    FILTER(?typeOfTransport = "bus")</a:t>
            </a:r>
            <a:endParaRPr sz="500"/>
          </a:p>
          <a:p>
            <a:pPr indent="0" lvl="0" marL="0" rtl="0" algn="l">
              <a:spcBef>
                <a:spcPts val="0"/>
              </a:spcBef>
              <a:spcAft>
                <a:spcPts val="0"/>
              </a:spcAft>
              <a:buNone/>
            </a:pPr>
            <a:r>
              <a:rPr lang="en" sz="500"/>
              <a:t>   	</a:t>
            </a:r>
            <a:endParaRPr sz="500"/>
          </a:p>
          <a:p>
            <a:pPr indent="0" lvl="0" marL="0" rtl="0" algn="l">
              <a:spcBef>
                <a:spcPts val="0"/>
              </a:spcBef>
              <a:spcAft>
                <a:spcPts val="0"/>
              </a:spcAft>
              <a:buNone/>
            </a:pPr>
            <a:r>
              <a:rPr lang="en" sz="500"/>
              <a:t>    BIND(omgeo:distance(?userLat, ?userLon, ?startSlat, ?startSlon) AS ?userDistance)</a:t>
            </a:r>
            <a:endParaRPr sz="500"/>
          </a:p>
          <a:p>
            <a:pPr indent="0" lvl="0" marL="0" rtl="0" algn="l">
              <a:spcBef>
                <a:spcPts val="0"/>
              </a:spcBef>
              <a:spcAft>
                <a:spcPts val="0"/>
              </a:spcAft>
              <a:buNone/>
            </a:pPr>
            <a:r>
              <a:rPr lang="en" sz="500"/>
              <a:t>    FILTER(?userDistance &lt; 5)</a:t>
            </a:r>
            <a:endParaRPr sz="500"/>
          </a:p>
          <a:p>
            <a:pPr indent="0" lvl="0" marL="0" rtl="0" algn="l">
              <a:spcBef>
                <a:spcPts val="0"/>
              </a:spcBef>
              <a:spcAft>
                <a:spcPts val="0"/>
              </a:spcAft>
              <a:buNone/>
            </a:pPr>
            <a:r>
              <a:rPr lang="en" sz="500"/>
              <a:t>    </a:t>
            </a:r>
            <a:endParaRPr sz="500"/>
          </a:p>
          <a:p>
            <a:pPr indent="0" lvl="0" marL="0" rtl="0" algn="l">
              <a:spcBef>
                <a:spcPts val="0"/>
              </a:spcBef>
              <a:spcAft>
                <a:spcPts val="0"/>
              </a:spcAft>
              <a:buNone/>
            </a:pPr>
            <a:r>
              <a:rPr lang="en" sz="500"/>
              <a:t>    ?trip etype:has_stops_GID-13035 ?endStop .</a:t>
            </a:r>
            <a:endParaRPr sz="500"/>
          </a:p>
          <a:p>
            <a:pPr indent="0" lvl="0" marL="0" rtl="0" algn="l">
              <a:spcBef>
                <a:spcPts val="0"/>
              </a:spcBef>
              <a:spcAft>
                <a:spcPts val="0"/>
              </a:spcAft>
              <a:buNone/>
            </a:pPr>
            <a:r>
              <a:rPr lang="en" sz="500"/>
              <a:t>    ?endStop etype:latitude_GID-46263 ?endSlat .</a:t>
            </a:r>
            <a:endParaRPr sz="500"/>
          </a:p>
          <a:p>
            <a:pPr indent="0" lvl="0" marL="0" rtl="0" algn="l">
              <a:spcBef>
                <a:spcPts val="0"/>
              </a:spcBef>
              <a:spcAft>
                <a:spcPts val="0"/>
              </a:spcAft>
              <a:buNone/>
            </a:pPr>
            <a:r>
              <a:rPr lang="en" sz="500"/>
              <a:t>    ?endStop etype:longitude_GID-46270 ?endSlon .</a:t>
            </a:r>
            <a:endParaRPr sz="500"/>
          </a:p>
          <a:p>
            <a:pPr indent="0" lvl="0" marL="0" rtl="0" algn="l">
              <a:spcBef>
                <a:spcPts val="0"/>
              </a:spcBef>
              <a:spcAft>
                <a:spcPts val="0"/>
              </a:spcAft>
              <a:buNone/>
            </a:pPr>
            <a:r>
              <a:rPr lang="en" sz="500"/>
              <a:t>    BIND(omgeo:distance(?facilityLat, ?facilityLon, ?endSlat, ?endSlon) AS ?facilityDistance)</a:t>
            </a:r>
            <a:endParaRPr sz="500"/>
          </a:p>
          <a:p>
            <a:pPr indent="0" lvl="0" marL="0" rtl="0" algn="l">
              <a:spcBef>
                <a:spcPts val="0"/>
              </a:spcBef>
              <a:spcAft>
                <a:spcPts val="0"/>
              </a:spcAft>
              <a:buNone/>
            </a:pPr>
            <a:r>
              <a:rPr lang="en" sz="500"/>
              <a:t>    BIND((?userDistance + ?facilityDistance) AS ?totalDistance)</a:t>
            </a:r>
            <a:endParaRPr sz="500"/>
          </a:p>
          <a:p>
            <a:pPr indent="0" lvl="0" marL="0" rtl="0" algn="l">
              <a:spcBef>
                <a:spcPts val="0"/>
              </a:spcBef>
              <a:spcAft>
                <a:spcPts val="0"/>
              </a:spcAft>
              <a:buNone/>
            </a:pPr>
            <a:r>
              <a:rPr lang="en" sz="500"/>
              <a:t>    FILTER(?totalDistance &lt; 10)</a:t>
            </a:r>
            <a:endParaRPr sz="500"/>
          </a:p>
          <a:p>
            <a:pPr indent="0" lvl="0" marL="0" rtl="0" algn="l">
              <a:spcBef>
                <a:spcPts val="0"/>
              </a:spcBef>
              <a:spcAft>
                <a:spcPts val="0"/>
              </a:spcAft>
              <a:buNone/>
            </a:pPr>
            <a:r>
              <a:rPr lang="en" sz="500"/>
              <a:t>}</a:t>
            </a:r>
            <a:endParaRPr sz="500"/>
          </a:p>
          <a:p>
            <a:pPr indent="0" lvl="0" marL="0" rtl="0" algn="l">
              <a:spcBef>
                <a:spcPts val="0"/>
              </a:spcBef>
              <a:spcAft>
                <a:spcPts val="0"/>
              </a:spcAft>
              <a:buNone/>
            </a:pPr>
            <a:r>
              <a:rPr lang="en" sz="500"/>
              <a:t>ORDER BY ASC(?totalDistance)</a:t>
            </a:r>
            <a:endParaRPr sz="500"/>
          </a:p>
          <a:p>
            <a:pPr indent="0" lvl="0" marL="0" rtl="0" algn="l">
              <a:spcBef>
                <a:spcPts val="0"/>
              </a:spcBef>
              <a:spcAft>
                <a:spcPts val="0"/>
              </a:spcAft>
              <a:buNone/>
            </a:pPr>
            <a:r>
              <a:rPr lang="en" sz="500"/>
              <a:t>LIMIT 10</a:t>
            </a:r>
            <a:endParaRPr sz="500"/>
          </a:p>
          <a:p>
            <a:pPr indent="0" lvl="0" marL="0" rtl="0" algn="l">
              <a:spcBef>
                <a:spcPts val="0"/>
              </a:spcBef>
              <a:spcAft>
                <a:spcPts val="0"/>
              </a:spcAft>
              <a:buNone/>
            </a:pPr>
            <a:r>
              <a:t/>
            </a:r>
            <a:endParaRPr sz="500"/>
          </a:p>
        </p:txBody>
      </p:sp>
      <p:pic>
        <p:nvPicPr>
          <p:cNvPr id="223" name="Google Shape;223;p32"/>
          <p:cNvPicPr preferRelativeResize="0"/>
          <p:nvPr/>
        </p:nvPicPr>
        <p:blipFill>
          <a:blip r:embed="rId3">
            <a:alphaModFix/>
          </a:blip>
          <a:stretch>
            <a:fillRect/>
          </a:stretch>
        </p:blipFill>
        <p:spPr>
          <a:xfrm>
            <a:off x="356200" y="3110024"/>
            <a:ext cx="5899075" cy="1829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Graph querying</a:t>
            </a:r>
            <a:endParaRPr/>
          </a:p>
        </p:txBody>
      </p:sp>
      <p:sp>
        <p:nvSpPr>
          <p:cNvPr id="229" name="Google Shape;229;p33"/>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230" name="Google Shape;230;p33"/>
          <p:cNvSpPr txBox="1"/>
          <p:nvPr/>
        </p:nvSpPr>
        <p:spPr>
          <a:xfrm>
            <a:off x="531075" y="973075"/>
            <a:ext cx="4767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rPr>
              <a:t>CQ5</a:t>
            </a:r>
            <a:r>
              <a:rPr lang="en" sz="1200">
                <a:solidFill>
                  <a:schemeClr val="dk1"/>
                </a:solidFill>
              </a:rPr>
              <a:t> </a:t>
            </a:r>
            <a:r>
              <a:rPr lang="en" sz="1200">
                <a:solidFill>
                  <a:schemeClr val="dk1"/>
                </a:solidFill>
              </a:rPr>
              <a:t>Ginevra lives in Villazzano and she is a professional athlete. Which track has a tartan surface and where she needs to walk the least before and after practices while taking public transport?</a:t>
            </a:r>
            <a:endParaRPr sz="1200">
              <a:solidFill>
                <a:schemeClr val="dk1"/>
              </a:solidFill>
            </a:endParaRPr>
          </a:p>
        </p:txBody>
      </p:sp>
      <p:sp>
        <p:nvSpPr>
          <p:cNvPr id="231" name="Google Shape;231;p33"/>
          <p:cNvSpPr txBox="1"/>
          <p:nvPr/>
        </p:nvSpPr>
        <p:spPr>
          <a:xfrm>
            <a:off x="6128925" y="189500"/>
            <a:ext cx="2736900" cy="349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PREFIX etype: &lt;http://knowdive.disi.unitn.it/etype#&gt;</a:t>
            </a:r>
            <a:endParaRPr sz="500"/>
          </a:p>
          <a:p>
            <a:pPr indent="0" lvl="0" marL="0" rtl="0" algn="l">
              <a:spcBef>
                <a:spcPts val="0"/>
              </a:spcBef>
              <a:spcAft>
                <a:spcPts val="0"/>
              </a:spcAft>
              <a:buNone/>
            </a:pPr>
            <a:r>
              <a:rPr lang="en" sz="500"/>
              <a:t>PREFIX omgeo: &lt;http://www.ontotext.com/owlim/geo#&gt;</a:t>
            </a:r>
            <a:endParaRPr sz="500"/>
          </a:p>
          <a:p>
            <a:pPr indent="0" lvl="0" marL="0" rtl="0" algn="l">
              <a:spcBef>
                <a:spcPts val="0"/>
              </a:spcBef>
              <a:spcAft>
                <a:spcPts val="0"/>
              </a:spcAft>
              <a:buNone/>
            </a:pPr>
            <a:r>
              <a:rPr lang="en" sz="500"/>
              <a:t>PREFIX xsd: &lt;http://www.w3.org/2001/XMLSchema#&gt;</a:t>
            </a:r>
            <a:endParaRPr sz="500"/>
          </a:p>
          <a:p>
            <a:pPr indent="0" lvl="0" marL="0" rtl="0" algn="l">
              <a:spcBef>
                <a:spcPts val="0"/>
              </a:spcBef>
              <a:spcAft>
                <a:spcPts val="0"/>
              </a:spcAft>
              <a:buNone/>
            </a:pPr>
            <a:r>
              <a:t/>
            </a:r>
            <a:endParaRPr sz="500"/>
          </a:p>
          <a:p>
            <a:pPr indent="0" lvl="0" marL="0" rtl="0" algn="l">
              <a:spcBef>
                <a:spcPts val="0"/>
              </a:spcBef>
              <a:spcAft>
                <a:spcPts val="0"/>
              </a:spcAft>
              <a:buNone/>
            </a:pPr>
            <a:r>
              <a:rPr lang="en" sz="500"/>
              <a:t>SELECT ?leisure ?sportName ?surface ?tripName ?userDistance ?facilityDistance</a:t>
            </a:r>
            <a:endParaRPr sz="500"/>
          </a:p>
          <a:p>
            <a:pPr indent="0" lvl="0" marL="0" rtl="0" algn="l">
              <a:spcBef>
                <a:spcPts val="0"/>
              </a:spcBef>
              <a:spcAft>
                <a:spcPts val="0"/>
              </a:spcAft>
              <a:buNone/>
            </a:pPr>
            <a:r>
              <a:rPr lang="en" sz="500"/>
              <a:t>    ?totalDistance ?startSlat ?startSlon ?endSlat ?endSlon WHERE {</a:t>
            </a:r>
            <a:endParaRPr sz="500"/>
          </a:p>
          <a:p>
            <a:pPr indent="0" lvl="0" marL="0" rtl="0" algn="l">
              <a:spcBef>
                <a:spcPts val="0"/>
              </a:spcBef>
              <a:spcAft>
                <a:spcPts val="0"/>
              </a:spcAft>
              <a:buNone/>
            </a:pPr>
            <a:r>
              <a:rPr lang="en" sz="500"/>
              <a:t>    BIND("Ginevra" AS ?queryName)</a:t>
            </a:r>
            <a:endParaRPr sz="500"/>
          </a:p>
          <a:p>
            <a:pPr indent="0" lvl="0" marL="0" rtl="0" algn="l">
              <a:spcBef>
                <a:spcPts val="0"/>
              </a:spcBef>
              <a:spcAft>
                <a:spcPts val="0"/>
              </a:spcAft>
              <a:buNone/>
            </a:pPr>
            <a:r>
              <a:rPr lang="en" sz="500"/>
              <a:t>    </a:t>
            </a:r>
            <a:endParaRPr sz="500"/>
          </a:p>
          <a:p>
            <a:pPr indent="0" lvl="0" marL="0" rtl="0" algn="l">
              <a:spcBef>
                <a:spcPts val="0"/>
              </a:spcBef>
              <a:spcAft>
                <a:spcPts val="0"/>
              </a:spcAft>
              <a:buNone/>
            </a:pPr>
            <a:r>
              <a:rPr lang="en" sz="500"/>
              <a:t>    ?user etype:name_GID-2 ?userName .</a:t>
            </a:r>
            <a:endParaRPr sz="500"/>
          </a:p>
          <a:p>
            <a:pPr indent="0" lvl="0" marL="0" rtl="0" algn="l">
              <a:spcBef>
                <a:spcPts val="0"/>
              </a:spcBef>
              <a:spcAft>
                <a:spcPts val="0"/>
              </a:spcAft>
              <a:buNone/>
            </a:pPr>
            <a:r>
              <a:rPr lang="en" sz="500"/>
              <a:t>    ?user etype:latitude_GID-46263 ?userLat .</a:t>
            </a:r>
            <a:endParaRPr sz="500"/>
          </a:p>
          <a:p>
            <a:pPr indent="0" lvl="0" marL="0" rtl="0" algn="l">
              <a:spcBef>
                <a:spcPts val="0"/>
              </a:spcBef>
              <a:spcAft>
                <a:spcPts val="0"/>
              </a:spcAft>
              <a:buNone/>
            </a:pPr>
            <a:r>
              <a:rPr lang="en" sz="500"/>
              <a:t>    ?user etype:longitude_GID-46270 ?userLon .</a:t>
            </a:r>
            <a:endParaRPr sz="500"/>
          </a:p>
          <a:p>
            <a:pPr indent="0" lvl="0" marL="0" rtl="0" algn="l">
              <a:spcBef>
                <a:spcPts val="0"/>
              </a:spcBef>
              <a:spcAft>
                <a:spcPts val="0"/>
              </a:spcAft>
              <a:buNone/>
            </a:pPr>
            <a:r>
              <a:rPr lang="en" sz="500"/>
              <a:t>    ?user etype:interest_GID-2206 ?userSportInterest .</a:t>
            </a:r>
            <a:endParaRPr sz="500"/>
          </a:p>
          <a:p>
            <a:pPr indent="0" lvl="0" marL="0" rtl="0" algn="l">
              <a:spcBef>
                <a:spcPts val="0"/>
              </a:spcBef>
              <a:spcAft>
                <a:spcPts val="0"/>
              </a:spcAft>
              <a:buNone/>
            </a:pPr>
            <a:r>
              <a:rPr lang="en" sz="500"/>
              <a:t>    </a:t>
            </a:r>
            <a:endParaRPr sz="500"/>
          </a:p>
          <a:p>
            <a:pPr indent="0" lvl="0" marL="0" rtl="0" algn="l">
              <a:spcBef>
                <a:spcPts val="0"/>
              </a:spcBef>
              <a:spcAft>
                <a:spcPts val="0"/>
              </a:spcAft>
              <a:buNone/>
            </a:pPr>
            <a:r>
              <a:rPr lang="en" sz="500"/>
              <a:t>    ?facility etype:leisure_GID-13017 ?leisure .</a:t>
            </a:r>
            <a:endParaRPr sz="500"/>
          </a:p>
          <a:p>
            <a:pPr indent="0" lvl="0" marL="0" rtl="0" algn="l">
              <a:spcBef>
                <a:spcPts val="0"/>
              </a:spcBef>
              <a:spcAft>
                <a:spcPts val="0"/>
              </a:spcAft>
              <a:buNone/>
            </a:pPr>
            <a:r>
              <a:rPr lang="en" sz="500"/>
              <a:t>    ?facility etype:latitude_GID-46263 ?facilityLat .</a:t>
            </a:r>
            <a:endParaRPr sz="500"/>
          </a:p>
          <a:p>
            <a:pPr indent="0" lvl="0" marL="0" rtl="0" algn="l">
              <a:spcBef>
                <a:spcPts val="0"/>
              </a:spcBef>
              <a:spcAft>
                <a:spcPts val="0"/>
              </a:spcAft>
              <a:buNone/>
            </a:pPr>
            <a:r>
              <a:rPr lang="en" sz="500"/>
              <a:t>    ?facility etype:longitude_GID-46270 ?facilityLon .</a:t>
            </a:r>
            <a:endParaRPr sz="500"/>
          </a:p>
          <a:p>
            <a:pPr indent="0" lvl="0" marL="0" rtl="0" algn="l">
              <a:spcBef>
                <a:spcPts val="0"/>
              </a:spcBef>
              <a:spcAft>
                <a:spcPts val="0"/>
              </a:spcAft>
              <a:buNone/>
            </a:pPr>
            <a:r>
              <a:rPr lang="en" sz="500"/>
              <a:t>    ?facility etype:has_sport_GID-13036 ?sport .</a:t>
            </a:r>
            <a:endParaRPr sz="500"/>
          </a:p>
          <a:p>
            <a:pPr indent="0" lvl="0" marL="0" rtl="0" algn="l">
              <a:spcBef>
                <a:spcPts val="0"/>
              </a:spcBef>
              <a:spcAft>
                <a:spcPts val="0"/>
              </a:spcAft>
              <a:buNone/>
            </a:pPr>
            <a:r>
              <a:rPr lang="en" sz="500"/>
              <a:t>    ?facility etype:surface_GID-24186 ?surface .</a:t>
            </a:r>
            <a:endParaRPr sz="500"/>
          </a:p>
          <a:p>
            <a:pPr indent="0" lvl="0" marL="0" rtl="0" algn="l">
              <a:spcBef>
                <a:spcPts val="0"/>
              </a:spcBef>
              <a:spcAft>
                <a:spcPts val="0"/>
              </a:spcAft>
              <a:buNone/>
            </a:pPr>
            <a:r>
              <a:rPr lang="en" sz="500"/>
              <a:t>    ?sport etype:type_of_sport_GID-13028 ?sportName .</a:t>
            </a:r>
            <a:endParaRPr sz="500"/>
          </a:p>
          <a:p>
            <a:pPr indent="0" lvl="0" marL="0" rtl="0" algn="l">
              <a:spcBef>
                <a:spcPts val="0"/>
              </a:spcBef>
              <a:spcAft>
                <a:spcPts val="0"/>
              </a:spcAft>
              <a:buNone/>
            </a:pPr>
            <a:r>
              <a:rPr lang="en" sz="500"/>
              <a:t>    ?trip etype:type_of_transport_GID-13030 ?typeOfTransport .</a:t>
            </a:r>
            <a:endParaRPr sz="500"/>
          </a:p>
          <a:p>
            <a:pPr indent="0" lvl="0" marL="0" rtl="0" algn="l">
              <a:spcBef>
                <a:spcPts val="0"/>
              </a:spcBef>
              <a:spcAft>
                <a:spcPts val="0"/>
              </a:spcAft>
              <a:buNone/>
            </a:pPr>
            <a:r>
              <a:rPr lang="en" sz="500"/>
              <a:t>   	?trip etype:name_GID-2 ?tripName .</a:t>
            </a:r>
            <a:endParaRPr sz="500"/>
          </a:p>
          <a:p>
            <a:pPr indent="0" lvl="0" marL="0" rtl="0" algn="l">
              <a:spcBef>
                <a:spcPts val="0"/>
              </a:spcBef>
              <a:spcAft>
                <a:spcPts val="0"/>
              </a:spcAft>
              <a:buNone/>
            </a:pPr>
            <a:r>
              <a:rPr lang="en" sz="500"/>
              <a:t>    ?trip etype:has_stops_GID-13035 ?startStop .</a:t>
            </a:r>
            <a:endParaRPr sz="500"/>
          </a:p>
          <a:p>
            <a:pPr indent="0" lvl="0" marL="0" rtl="0" algn="l">
              <a:spcBef>
                <a:spcPts val="0"/>
              </a:spcBef>
              <a:spcAft>
                <a:spcPts val="0"/>
              </a:spcAft>
              <a:buNone/>
            </a:pPr>
            <a:r>
              <a:rPr lang="en" sz="500"/>
              <a:t>    ?startStop etype:latitude_GID-46263 ?startSlat .</a:t>
            </a:r>
            <a:endParaRPr sz="500"/>
          </a:p>
          <a:p>
            <a:pPr indent="0" lvl="0" marL="0" rtl="0" algn="l">
              <a:spcBef>
                <a:spcPts val="0"/>
              </a:spcBef>
              <a:spcAft>
                <a:spcPts val="0"/>
              </a:spcAft>
              <a:buNone/>
            </a:pPr>
            <a:r>
              <a:rPr lang="en" sz="500"/>
              <a:t>    ?startStop etype:longitude_GID-46270 ?startSlon .</a:t>
            </a:r>
            <a:endParaRPr sz="500"/>
          </a:p>
          <a:p>
            <a:pPr indent="0" lvl="0" marL="0" rtl="0" algn="l">
              <a:spcBef>
                <a:spcPts val="0"/>
              </a:spcBef>
              <a:spcAft>
                <a:spcPts val="0"/>
              </a:spcAft>
              <a:buNone/>
            </a:pPr>
            <a:r>
              <a:t/>
            </a:r>
            <a:endParaRPr sz="500"/>
          </a:p>
          <a:p>
            <a:pPr indent="0" lvl="0" marL="0" rtl="0" algn="l">
              <a:spcBef>
                <a:spcPts val="0"/>
              </a:spcBef>
              <a:spcAft>
                <a:spcPts val="0"/>
              </a:spcAft>
              <a:buNone/>
            </a:pPr>
            <a:r>
              <a:rPr lang="en" sz="500"/>
              <a:t>	FILTER(?userName = ?queryName)</a:t>
            </a:r>
            <a:endParaRPr sz="500"/>
          </a:p>
          <a:p>
            <a:pPr indent="0" lvl="0" marL="0" rtl="0" algn="l">
              <a:spcBef>
                <a:spcPts val="0"/>
              </a:spcBef>
              <a:spcAft>
                <a:spcPts val="0"/>
              </a:spcAft>
              <a:buNone/>
            </a:pPr>
            <a:r>
              <a:rPr lang="en" sz="500"/>
              <a:t>    FILTER(?sportName = ?userSportInterest)</a:t>
            </a:r>
            <a:endParaRPr sz="500"/>
          </a:p>
          <a:p>
            <a:pPr indent="0" lvl="0" marL="0" rtl="0" algn="l">
              <a:spcBef>
                <a:spcPts val="0"/>
              </a:spcBef>
              <a:spcAft>
                <a:spcPts val="0"/>
              </a:spcAft>
              <a:buNone/>
            </a:pPr>
            <a:r>
              <a:rPr lang="en" sz="500"/>
              <a:t>    FILTER(?surface = "tartan")</a:t>
            </a:r>
            <a:endParaRPr sz="500"/>
          </a:p>
          <a:p>
            <a:pPr indent="0" lvl="0" marL="0" rtl="0" algn="l">
              <a:spcBef>
                <a:spcPts val="0"/>
              </a:spcBef>
              <a:spcAft>
                <a:spcPts val="0"/>
              </a:spcAft>
              <a:buNone/>
            </a:pPr>
            <a:r>
              <a:rPr lang="en" sz="500"/>
              <a:t>   	</a:t>
            </a:r>
            <a:endParaRPr sz="500"/>
          </a:p>
          <a:p>
            <a:pPr indent="0" lvl="0" marL="0" rtl="0" algn="l">
              <a:spcBef>
                <a:spcPts val="0"/>
              </a:spcBef>
              <a:spcAft>
                <a:spcPts val="0"/>
              </a:spcAft>
              <a:buNone/>
            </a:pPr>
            <a:r>
              <a:rPr lang="en" sz="500"/>
              <a:t>    BIND(omgeo:distance(?userLat, ?userLon, ?startSlat, ?startSlon) AS ?userDistance)</a:t>
            </a:r>
            <a:endParaRPr sz="500"/>
          </a:p>
          <a:p>
            <a:pPr indent="0" lvl="0" marL="0" rtl="0" algn="l">
              <a:spcBef>
                <a:spcPts val="0"/>
              </a:spcBef>
              <a:spcAft>
                <a:spcPts val="0"/>
              </a:spcAft>
              <a:buNone/>
            </a:pPr>
            <a:r>
              <a:rPr lang="en" sz="500"/>
              <a:t>    FILTER(?userDistance &lt; 1)</a:t>
            </a:r>
            <a:endParaRPr sz="500"/>
          </a:p>
          <a:p>
            <a:pPr indent="0" lvl="0" marL="0" rtl="0" algn="l">
              <a:spcBef>
                <a:spcPts val="0"/>
              </a:spcBef>
              <a:spcAft>
                <a:spcPts val="0"/>
              </a:spcAft>
              <a:buNone/>
            </a:pPr>
            <a:r>
              <a:rPr lang="en" sz="500"/>
              <a:t>    </a:t>
            </a:r>
            <a:endParaRPr sz="500"/>
          </a:p>
          <a:p>
            <a:pPr indent="0" lvl="0" marL="0" rtl="0" algn="l">
              <a:spcBef>
                <a:spcPts val="0"/>
              </a:spcBef>
              <a:spcAft>
                <a:spcPts val="0"/>
              </a:spcAft>
              <a:buNone/>
            </a:pPr>
            <a:r>
              <a:rPr lang="en" sz="500"/>
              <a:t>    ?trip etype:has_stops_GID-13035 ?endStop .</a:t>
            </a:r>
            <a:endParaRPr sz="500"/>
          </a:p>
          <a:p>
            <a:pPr indent="0" lvl="0" marL="0" rtl="0" algn="l">
              <a:spcBef>
                <a:spcPts val="0"/>
              </a:spcBef>
              <a:spcAft>
                <a:spcPts val="0"/>
              </a:spcAft>
              <a:buNone/>
            </a:pPr>
            <a:r>
              <a:rPr lang="en" sz="500"/>
              <a:t>    ?endStop etype:latitude_GID-46263 ?endSlat .</a:t>
            </a:r>
            <a:endParaRPr sz="500"/>
          </a:p>
          <a:p>
            <a:pPr indent="0" lvl="0" marL="0" rtl="0" algn="l">
              <a:spcBef>
                <a:spcPts val="0"/>
              </a:spcBef>
              <a:spcAft>
                <a:spcPts val="0"/>
              </a:spcAft>
              <a:buNone/>
            </a:pPr>
            <a:r>
              <a:rPr lang="en" sz="500"/>
              <a:t>    ?endStop etype:longitude_GID-46270 ?endSlon .</a:t>
            </a:r>
            <a:endParaRPr sz="500"/>
          </a:p>
          <a:p>
            <a:pPr indent="0" lvl="0" marL="0" rtl="0" algn="l">
              <a:spcBef>
                <a:spcPts val="0"/>
              </a:spcBef>
              <a:spcAft>
                <a:spcPts val="0"/>
              </a:spcAft>
              <a:buNone/>
            </a:pPr>
            <a:r>
              <a:rPr lang="en" sz="500"/>
              <a:t>    BIND(omgeo:distance(?facilityLat, ?facilityLon, ?endSlat, ?endSlon) AS ?facilityDistance)</a:t>
            </a:r>
            <a:endParaRPr sz="500"/>
          </a:p>
          <a:p>
            <a:pPr indent="0" lvl="0" marL="0" rtl="0" algn="l">
              <a:spcBef>
                <a:spcPts val="0"/>
              </a:spcBef>
              <a:spcAft>
                <a:spcPts val="0"/>
              </a:spcAft>
              <a:buNone/>
            </a:pPr>
            <a:r>
              <a:rPr lang="en" sz="500"/>
              <a:t>    BIND((?userDistance + ?facilityDistance) AS ?totalDistance)</a:t>
            </a:r>
            <a:endParaRPr sz="500"/>
          </a:p>
          <a:p>
            <a:pPr indent="0" lvl="0" marL="0" rtl="0" algn="l">
              <a:spcBef>
                <a:spcPts val="0"/>
              </a:spcBef>
              <a:spcAft>
                <a:spcPts val="0"/>
              </a:spcAft>
              <a:buNone/>
            </a:pPr>
            <a:r>
              <a:rPr lang="en" sz="500"/>
              <a:t>    FILTER(?totalDistance &lt; 2)</a:t>
            </a:r>
            <a:endParaRPr sz="500"/>
          </a:p>
          <a:p>
            <a:pPr indent="0" lvl="0" marL="0" rtl="0" algn="l">
              <a:spcBef>
                <a:spcPts val="0"/>
              </a:spcBef>
              <a:spcAft>
                <a:spcPts val="0"/>
              </a:spcAft>
              <a:buNone/>
            </a:pPr>
            <a:r>
              <a:rPr lang="en" sz="500"/>
              <a:t>}</a:t>
            </a:r>
            <a:endParaRPr sz="500"/>
          </a:p>
          <a:p>
            <a:pPr indent="0" lvl="0" marL="0" rtl="0" algn="l">
              <a:spcBef>
                <a:spcPts val="0"/>
              </a:spcBef>
              <a:spcAft>
                <a:spcPts val="0"/>
              </a:spcAft>
              <a:buNone/>
            </a:pPr>
            <a:r>
              <a:rPr lang="en" sz="500"/>
              <a:t>ORDER BY ASC(?totalDistance)</a:t>
            </a:r>
            <a:endParaRPr sz="500"/>
          </a:p>
          <a:p>
            <a:pPr indent="0" lvl="0" marL="0" rtl="0" algn="l">
              <a:spcBef>
                <a:spcPts val="0"/>
              </a:spcBef>
              <a:spcAft>
                <a:spcPts val="0"/>
              </a:spcAft>
              <a:buNone/>
            </a:pPr>
            <a:r>
              <a:rPr lang="en" sz="500"/>
              <a:t>LIMIT 10</a:t>
            </a:r>
            <a:endParaRPr sz="500"/>
          </a:p>
          <a:p>
            <a:pPr indent="0" lvl="0" marL="0" rtl="0" algn="l">
              <a:spcBef>
                <a:spcPts val="0"/>
              </a:spcBef>
              <a:spcAft>
                <a:spcPts val="0"/>
              </a:spcAft>
              <a:buNone/>
            </a:pPr>
            <a:r>
              <a:t/>
            </a:r>
            <a:endParaRPr sz="500"/>
          </a:p>
        </p:txBody>
      </p:sp>
      <p:pic>
        <p:nvPicPr>
          <p:cNvPr id="232" name="Google Shape;232;p33"/>
          <p:cNvPicPr preferRelativeResize="0"/>
          <p:nvPr/>
        </p:nvPicPr>
        <p:blipFill>
          <a:blip r:embed="rId3">
            <a:alphaModFix/>
          </a:blip>
          <a:stretch>
            <a:fillRect/>
          </a:stretch>
        </p:blipFill>
        <p:spPr>
          <a:xfrm>
            <a:off x="387250" y="3095675"/>
            <a:ext cx="5775549" cy="1779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 issues</a:t>
            </a:r>
            <a:endParaRPr/>
          </a:p>
        </p:txBody>
      </p:sp>
      <p:sp>
        <p:nvSpPr>
          <p:cNvPr id="238" name="Google Shape;238;p34"/>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239" name="Google Shape;239;p34"/>
          <p:cNvSpPr txBox="1"/>
          <p:nvPr/>
        </p:nvSpPr>
        <p:spPr>
          <a:xfrm>
            <a:off x="1356750" y="2110050"/>
            <a:ext cx="64305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Montserrat Medium"/>
              <a:buChar char="●"/>
            </a:pPr>
            <a:r>
              <a:rPr lang="en" sz="1600">
                <a:solidFill>
                  <a:schemeClr val="dk1"/>
                </a:solidFill>
                <a:latin typeface="Montserrat Medium"/>
                <a:ea typeface="Montserrat Medium"/>
                <a:cs typeface="Montserrat Medium"/>
                <a:sym typeface="Montserrat Medium"/>
              </a:rPr>
              <a:t>Existing alternative available for custom ontologies?</a:t>
            </a:r>
            <a:endParaRPr sz="1600">
              <a:solidFill>
                <a:schemeClr val="dk1"/>
              </a:solidFill>
              <a:latin typeface="Montserrat Medium"/>
              <a:ea typeface="Montserrat Medium"/>
              <a:cs typeface="Montserrat Medium"/>
              <a:sym typeface="Montserrat Medium"/>
            </a:endParaRPr>
          </a:p>
          <a:p>
            <a:pPr indent="-330200" lvl="0" marL="457200" rtl="0" algn="l">
              <a:spcBef>
                <a:spcPts val="0"/>
              </a:spcBef>
              <a:spcAft>
                <a:spcPts val="0"/>
              </a:spcAft>
              <a:buClr>
                <a:schemeClr val="dk1"/>
              </a:buClr>
              <a:buSzPts val="1600"/>
              <a:buFont typeface="Montserrat Medium"/>
              <a:buChar char="●"/>
            </a:pPr>
            <a:r>
              <a:rPr lang="en" sz="1600">
                <a:solidFill>
                  <a:schemeClr val="dk1"/>
                </a:solidFill>
                <a:latin typeface="Montserrat Medium"/>
                <a:ea typeface="Montserrat Medium"/>
                <a:cs typeface="Montserrat Medium"/>
                <a:sym typeface="Montserrat Medium"/>
              </a:rPr>
              <a:t>Opening hours data schema change?</a:t>
            </a:r>
            <a:endParaRPr sz="1600">
              <a:solidFill>
                <a:schemeClr val="dk1"/>
              </a:solidFill>
              <a:latin typeface="Montserrat Medium"/>
              <a:ea typeface="Montserrat Medium"/>
              <a:cs typeface="Montserrat Medium"/>
              <a:sym typeface="Montserrat Medium"/>
            </a:endParaRPr>
          </a:p>
          <a:p>
            <a:pPr indent="-330200" lvl="0" marL="457200" rtl="0" algn="l">
              <a:spcBef>
                <a:spcPts val="0"/>
              </a:spcBef>
              <a:spcAft>
                <a:spcPts val="0"/>
              </a:spcAft>
              <a:buClr>
                <a:schemeClr val="dk1"/>
              </a:buClr>
              <a:buSzPts val="1600"/>
              <a:buFont typeface="Montserrat Medium"/>
              <a:buChar char="●"/>
            </a:pPr>
            <a:r>
              <a:rPr lang="en" sz="1600">
                <a:solidFill>
                  <a:schemeClr val="dk1"/>
                </a:solidFill>
                <a:latin typeface="Montserrat Medium"/>
                <a:ea typeface="Montserrat Medium"/>
                <a:cs typeface="Montserrat Medium"/>
                <a:sym typeface="Montserrat Medium"/>
              </a:rPr>
              <a:t>Query time </a:t>
            </a:r>
            <a:r>
              <a:rPr lang="en" sz="1600">
                <a:solidFill>
                  <a:schemeClr val="dk1"/>
                </a:solidFill>
                <a:latin typeface="Montserrat Medium"/>
                <a:ea typeface="Montserrat Medium"/>
                <a:cs typeface="Montserrat Medium"/>
                <a:sym typeface="Montserrat Medium"/>
              </a:rPr>
              <a:t>optimizations with precomputations?</a:t>
            </a:r>
            <a:endParaRPr sz="16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452550" y="2290950"/>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 for your </a:t>
            </a:r>
            <a:r>
              <a:rPr lang="en"/>
              <a:t>attention!</a:t>
            </a:r>
            <a:endParaRPr/>
          </a:p>
        </p:txBody>
      </p:sp>
      <p:sp>
        <p:nvSpPr>
          <p:cNvPr id="245" name="Google Shape;245;p35"/>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1 - Purpose Formalization</a:t>
            </a:r>
            <a:endParaRPr/>
          </a:p>
        </p:txBody>
      </p:sp>
      <p:sp>
        <p:nvSpPr>
          <p:cNvPr id="72" name="Google Shape;72;p15"/>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73" name="Google Shape;73;p15"/>
          <p:cNvSpPr txBox="1"/>
          <p:nvPr>
            <p:ph type="title"/>
          </p:nvPr>
        </p:nvSpPr>
        <p:spPr>
          <a:xfrm>
            <a:off x="3266850" y="915650"/>
            <a:ext cx="2610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t>Scenarios</a:t>
            </a:r>
            <a:endParaRPr b="0" sz="1600"/>
          </a:p>
        </p:txBody>
      </p:sp>
      <p:sp>
        <p:nvSpPr>
          <p:cNvPr id="74" name="Google Shape;74;p15"/>
          <p:cNvSpPr txBox="1"/>
          <p:nvPr/>
        </p:nvSpPr>
        <p:spPr>
          <a:xfrm>
            <a:off x="3255300" y="1771500"/>
            <a:ext cx="2633400" cy="1600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Bus trip</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Train trip</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Morning (7-12AM)</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Afternoon (1PM-5PM) </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Evening (after 5PM)</a:t>
            </a:r>
            <a:endParaRPr>
              <a:solidFill>
                <a:schemeClr val="dk1"/>
              </a:solidFill>
              <a:latin typeface="Montserrat Medium"/>
              <a:ea typeface="Montserrat Medium"/>
              <a:cs typeface="Montserrat Medium"/>
              <a:sym typeface="Montserrat Medium"/>
            </a:endParaRPr>
          </a:p>
          <a:p>
            <a:pPr indent="-317500" lvl="0" marL="457200" rtl="0" algn="l">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Urban trip</a:t>
            </a:r>
            <a:endParaRPr>
              <a:solidFill>
                <a:schemeClr val="dk1"/>
              </a:solidFill>
              <a:latin typeface="Montserrat Medium"/>
              <a:ea typeface="Montserrat Medium"/>
              <a:cs typeface="Montserrat Medium"/>
              <a:sym typeface="Montserrat Medium"/>
            </a:endParaRPr>
          </a:p>
          <a:p>
            <a:pPr indent="0" lvl="0" marL="457200" rtl="0" algn="l">
              <a:spcBef>
                <a:spcPts val="0"/>
              </a:spcBef>
              <a:spcAft>
                <a:spcPts val="0"/>
              </a:spcAft>
              <a:buNone/>
            </a:pPr>
            <a:r>
              <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1 - Purpose Formalization</a:t>
            </a:r>
            <a:endParaRPr/>
          </a:p>
        </p:txBody>
      </p:sp>
      <p:sp>
        <p:nvSpPr>
          <p:cNvPr id="80" name="Google Shape;80;p16"/>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81" name="Google Shape;81;p16"/>
          <p:cNvSpPr txBox="1"/>
          <p:nvPr>
            <p:ph type="title"/>
          </p:nvPr>
        </p:nvSpPr>
        <p:spPr>
          <a:xfrm>
            <a:off x="3266850" y="915650"/>
            <a:ext cx="2610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t>Personas</a:t>
            </a:r>
            <a:endParaRPr b="0" sz="1600"/>
          </a:p>
        </p:txBody>
      </p:sp>
      <p:pic>
        <p:nvPicPr>
          <p:cNvPr id="82" name="Google Shape;82;p16"/>
          <p:cNvPicPr preferRelativeResize="0"/>
          <p:nvPr/>
        </p:nvPicPr>
        <p:blipFill>
          <a:blip r:embed="rId3">
            <a:alphaModFix/>
          </a:blip>
          <a:stretch>
            <a:fillRect/>
          </a:stretch>
        </p:blipFill>
        <p:spPr>
          <a:xfrm>
            <a:off x="655787" y="1725826"/>
            <a:ext cx="7832425" cy="1691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1 - Purpose Formalization</a:t>
            </a:r>
            <a:endParaRPr/>
          </a:p>
        </p:txBody>
      </p:sp>
      <p:sp>
        <p:nvSpPr>
          <p:cNvPr id="88" name="Google Shape;88;p17"/>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89" name="Google Shape;89;p17"/>
          <p:cNvSpPr txBox="1"/>
          <p:nvPr>
            <p:ph type="title"/>
          </p:nvPr>
        </p:nvSpPr>
        <p:spPr>
          <a:xfrm>
            <a:off x="3266850" y="915650"/>
            <a:ext cx="2610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t>Competency questions (CQs)</a:t>
            </a:r>
            <a:endParaRPr b="0" sz="1600"/>
          </a:p>
        </p:txBody>
      </p:sp>
      <p:sp>
        <p:nvSpPr>
          <p:cNvPr id="90" name="Google Shape;90;p17"/>
          <p:cNvSpPr txBox="1"/>
          <p:nvPr/>
        </p:nvSpPr>
        <p:spPr>
          <a:xfrm>
            <a:off x="756300" y="1721700"/>
            <a:ext cx="7631400" cy="2875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Medium"/>
              <a:buAutoNum type="arabicPeriod"/>
            </a:pPr>
            <a:r>
              <a:rPr lang="en" sz="1200">
                <a:solidFill>
                  <a:schemeClr val="dk1"/>
                </a:solidFill>
                <a:latin typeface="Montserrat Medium"/>
                <a:ea typeface="Montserrat Medium"/>
                <a:cs typeface="Montserrat Medium"/>
                <a:sym typeface="Montserrat Medium"/>
              </a:rPr>
              <a:t>Paolo lives in Trento and is in love with sports. Which facilities can Paolo use in Trento that is in walking distance to him?</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AutoNum type="arabicPeriod"/>
            </a:pPr>
            <a:r>
              <a:rPr lang="en" sz="1200">
                <a:solidFill>
                  <a:schemeClr val="dk1"/>
                </a:solidFill>
                <a:latin typeface="Montserrat Medium"/>
                <a:ea typeface="Montserrat Medium"/>
                <a:cs typeface="Montserrat Medium"/>
                <a:sym typeface="Montserrat Medium"/>
              </a:rPr>
              <a:t>Patrick lives in Povo and would like to go to a gym in the morning to work out. Which is the closest gym to him that is open at a specific time?</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AutoNum type="arabicPeriod"/>
            </a:pPr>
            <a:r>
              <a:rPr lang="en" sz="1200">
                <a:solidFill>
                  <a:schemeClr val="dk1"/>
                </a:solidFill>
                <a:latin typeface="Montserrat Medium"/>
                <a:ea typeface="Montserrat Medium"/>
                <a:cs typeface="Montserrat Medium"/>
                <a:sym typeface="Montserrat Medium"/>
              </a:rPr>
              <a:t>Jos e has a son and who is in a wheelchair and they live in Trento. He wants his son to enjoy playing football. Which transportation route options do they have that is wheelchair accessible?</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AutoNum type="arabicPeriod"/>
            </a:pPr>
            <a:r>
              <a:rPr lang="en" sz="1200">
                <a:solidFill>
                  <a:schemeClr val="dk1"/>
                </a:solidFill>
                <a:latin typeface="Montserrat Medium"/>
                <a:ea typeface="Montserrat Medium"/>
                <a:cs typeface="Montserrat Medium"/>
                <a:sym typeface="Montserrat Medium"/>
              </a:rPr>
              <a:t>Lucia is a Volleyball fan in Rovereto and loves to watch volleyball matches, but she is not that into long walks and she prefers buses. Which urban bus route should she take to the next match that involves the least amount of walking?</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AutoNum type="arabicPeriod"/>
            </a:pPr>
            <a:r>
              <a:rPr lang="en" sz="1200">
                <a:solidFill>
                  <a:schemeClr val="dk1"/>
                </a:solidFill>
                <a:latin typeface="Montserrat Medium"/>
                <a:ea typeface="Montserrat Medium"/>
                <a:cs typeface="Montserrat Medium"/>
                <a:sym typeface="Montserrat Medium"/>
              </a:rPr>
              <a:t>Ginevra lives in Villazzano and she is a professional athlete. Which track has a tartan surface and where she needs to walk the least before and after practices while taking public transport?</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1 - Purpose Formalization</a:t>
            </a:r>
            <a:endParaRPr/>
          </a:p>
        </p:txBody>
      </p:sp>
      <p:sp>
        <p:nvSpPr>
          <p:cNvPr id="96" name="Google Shape;96;p18"/>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97" name="Google Shape;97;p18"/>
          <p:cNvSpPr txBox="1"/>
          <p:nvPr>
            <p:ph type="title"/>
          </p:nvPr>
        </p:nvSpPr>
        <p:spPr>
          <a:xfrm>
            <a:off x="3266850" y="915650"/>
            <a:ext cx="2610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t>ER model</a:t>
            </a:r>
            <a:endParaRPr b="0" sz="1600"/>
          </a:p>
        </p:txBody>
      </p:sp>
      <p:pic>
        <p:nvPicPr>
          <p:cNvPr id="98" name="Google Shape;98;p18"/>
          <p:cNvPicPr preferRelativeResize="0"/>
          <p:nvPr/>
        </p:nvPicPr>
        <p:blipFill>
          <a:blip r:embed="rId3">
            <a:alphaModFix/>
          </a:blip>
          <a:stretch>
            <a:fillRect/>
          </a:stretch>
        </p:blipFill>
        <p:spPr>
          <a:xfrm>
            <a:off x="1049413" y="1477250"/>
            <a:ext cx="7045183" cy="3059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2 - Information Gathering</a:t>
            </a:r>
            <a:endParaRPr/>
          </a:p>
        </p:txBody>
      </p:sp>
      <p:sp>
        <p:nvSpPr>
          <p:cNvPr id="104" name="Google Shape;104;p19"/>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105" name="Google Shape;105;p19"/>
          <p:cNvSpPr txBox="1"/>
          <p:nvPr>
            <p:ph type="title"/>
          </p:nvPr>
        </p:nvSpPr>
        <p:spPr>
          <a:xfrm>
            <a:off x="3266850" y="915650"/>
            <a:ext cx="2610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t>Knowledge and Data Sources</a:t>
            </a:r>
            <a:endParaRPr b="0" sz="1600"/>
          </a:p>
        </p:txBody>
      </p:sp>
      <p:sp>
        <p:nvSpPr>
          <p:cNvPr id="106" name="Google Shape;106;p19"/>
          <p:cNvSpPr txBox="1"/>
          <p:nvPr/>
        </p:nvSpPr>
        <p:spPr>
          <a:xfrm>
            <a:off x="1270600" y="1708825"/>
            <a:ext cx="32391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Knowledge layer:</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Schema.org</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DataScientia LiveKnowledge -</a:t>
            </a:r>
            <a:br>
              <a:rPr lang="en" sz="1200">
                <a:solidFill>
                  <a:schemeClr val="dk1"/>
                </a:solidFill>
                <a:latin typeface="Montserrat Medium"/>
                <a:ea typeface="Montserrat Medium"/>
                <a:cs typeface="Montserrat Medium"/>
                <a:sym typeface="Montserrat Medium"/>
              </a:rPr>
            </a:br>
            <a:r>
              <a:rPr lang="en" sz="1000">
                <a:solidFill>
                  <a:srgbClr val="9E9E9E"/>
                </a:solidFill>
                <a:latin typeface="Montserrat Medium"/>
                <a:ea typeface="Montserrat Medium"/>
                <a:cs typeface="Montserrat Medium"/>
                <a:sym typeface="Montserrat Medium"/>
              </a:rPr>
              <a:t>OSM Lightweight Ontology</a:t>
            </a:r>
            <a:endParaRPr sz="1000">
              <a:solidFill>
                <a:srgbClr val="9E9E9E"/>
              </a:solidFill>
              <a:latin typeface="Montserrat Medium"/>
              <a:ea typeface="Montserrat Medium"/>
              <a:cs typeface="Montserrat Medium"/>
              <a:sym typeface="Montserrat Medium"/>
            </a:endParaRPr>
          </a:p>
        </p:txBody>
      </p:sp>
      <p:sp>
        <p:nvSpPr>
          <p:cNvPr id="107" name="Google Shape;107;p19"/>
          <p:cNvSpPr txBox="1"/>
          <p:nvPr/>
        </p:nvSpPr>
        <p:spPr>
          <a:xfrm>
            <a:off x="5525550" y="1708825"/>
            <a:ext cx="2756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Montserrat Medium"/>
                <a:ea typeface="Montserrat Medium"/>
                <a:cs typeface="Montserrat Medium"/>
                <a:sym typeface="Montserrat Medium"/>
              </a:rPr>
              <a:t>Data</a:t>
            </a:r>
            <a:r>
              <a:rPr lang="en" sz="1200">
                <a:solidFill>
                  <a:schemeClr val="dk1"/>
                </a:solidFill>
                <a:latin typeface="Montserrat Medium"/>
                <a:ea typeface="Montserrat Medium"/>
                <a:cs typeface="Montserrat Medium"/>
                <a:sym typeface="Montserrat Medium"/>
              </a:rPr>
              <a:t> layer:</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OpenStreetMap - </a:t>
            </a:r>
            <a:r>
              <a:rPr lang="en" sz="1000">
                <a:solidFill>
                  <a:srgbClr val="9E9E9E"/>
                </a:solidFill>
                <a:latin typeface="Montserrat Medium"/>
                <a:ea typeface="Montserrat Medium"/>
                <a:cs typeface="Montserrat Medium"/>
                <a:sym typeface="Montserrat Medium"/>
              </a:rPr>
              <a:t>openstreetmap.org</a:t>
            </a:r>
            <a:endParaRPr sz="1000">
              <a:solidFill>
                <a:srgbClr val="9E9E9E"/>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Overpass Turbo - </a:t>
            </a:r>
            <a:r>
              <a:rPr lang="en" sz="1000">
                <a:solidFill>
                  <a:srgbClr val="9E9E9E"/>
                </a:solidFill>
                <a:latin typeface="Montserrat Medium"/>
                <a:ea typeface="Montserrat Medium"/>
                <a:cs typeface="Montserrat Medium"/>
                <a:sym typeface="Montserrat Medium"/>
              </a:rPr>
              <a:t>overpass-turbo.eu</a:t>
            </a:r>
            <a:endParaRPr sz="1000">
              <a:solidFill>
                <a:srgbClr val="9E9E9E"/>
              </a:solidFill>
              <a:latin typeface="Montserrat Medium"/>
              <a:ea typeface="Montserrat Medium"/>
              <a:cs typeface="Montserrat Medium"/>
              <a:sym typeface="Montserrat Medium"/>
            </a:endParaRPr>
          </a:p>
          <a:p>
            <a:pPr indent="-304800" lvl="0" marL="457200" rtl="0" algn="l">
              <a:spcBef>
                <a:spcPts val="0"/>
              </a:spcBef>
              <a:spcAft>
                <a:spcPts val="0"/>
              </a:spcAft>
              <a:buClr>
                <a:schemeClr val="dk1"/>
              </a:buClr>
              <a:buSzPts val="1200"/>
              <a:buFont typeface="Montserrat Medium"/>
              <a:buChar char="●"/>
            </a:pPr>
            <a:r>
              <a:rPr lang="en" sz="1200">
                <a:solidFill>
                  <a:schemeClr val="dk1"/>
                </a:solidFill>
                <a:latin typeface="Montserrat Medium"/>
                <a:ea typeface="Montserrat Medium"/>
                <a:cs typeface="Montserrat Medium"/>
                <a:sym typeface="Montserrat Medium"/>
              </a:rPr>
              <a:t>Overpass API - </a:t>
            </a:r>
            <a:r>
              <a:rPr lang="en" sz="1000">
                <a:solidFill>
                  <a:srgbClr val="9E9E9E"/>
                </a:solidFill>
                <a:latin typeface="Montserrat Medium"/>
                <a:ea typeface="Montserrat Medium"/>
                <a:cs typeface="Montserrat Medium"/>
                <a:sym typeface="Montserrat Medium"/>
              </a:rPr>
              <a:t>overpass-api.de</a:t>
            </a:r>
            <a:endParaRPr sz="1200">
              <a:solidFill>
                <a:schemeClr val="dk1"/>
              </a:solidFill>
              <a:latin typeface="Montserrat Medium"/>
              <a:ea typeface="Montserrat Medium"/>
              <a:cs typeface="Montserrat Medium"/>
              <a:sym typeface="Montserrat Medium"/>
            </a:endParaRPr>
          </a:p>
        </p:txBody>
      </p:sp>
      <p:sp>
        <p:nvSpPr>
          <p:cNvPr id="108" name="Google Shape;108;p19"/>
          <p:cNvSpPr/>
          <p:nvPr/>
        </p:nvSpPr>
        <p:spPr>
          <a:xfrm rot="5400000">
            <a:off x="2526325" y="3591475"/>
            <a:ext cx="497700" cy="2250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09" name="Google Shape;109;p19"/>
          <p:cNvSpPr txBox="1"/>
          <p:nvPr/>
        </p:nvSpPr>
        <p:spPr>
          <a:xfrm>
            <a:off x="2067025" y="4212588"/>
            <a:ext cx="141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create schemas</a:t>
            </a:r>
            <a:endParaRPr sz="1200">
              <a:solidFill>
                <a:schemeClr val="dk1"/>
              </a:solidFill>
              <a:latin typeface="Montserrat Medium"/>
              <a:ea typeface="Montserrat Medium"/>
              <a:cs typeface="Montserrat Medium"/>
              <a:sym typeface="Montserrat Medium"/>
            </a:endParaRPr>
          </a:p>
        </p:txBody>
      </p:sp>
      <p:sp>
        <p:nvSpPr>
          <p:cNvPr id="110" name="Google Shape;110;p19"/>
          <p:cNvSpPr/>
          <p:nvPr/>
        </p:nvSpPr>
        <p:spPr>
          <a:xfrm rot="5400000">
            <a:off x="6260125" y="3591475"/>
            <a:ext cx="497700" cy="2250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Medium"/>
              <a:ea typeface="Montserrat Medium"/>
              <a:cs typeface="Montserrat Medium"/>
              <a:sym typeface="Montserrat Medium"/>
            </a:endParaRPr>
          </a:p>
        </p:txBody>
      </p:sp>
      <p:sp>
        <p:nvSpPr>
          <p:cNvPr id="111" name="Google Shape;111;p19"/>
          <p:cNvSpPr txBox="1"/>
          <p:nvPr/>
        </p:nvSpPr>
        <p:spPr>
          <a:xfrm>
            <a:off x="5877025" y="4207675"/>
            <a:ext cx="141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create cleaned datasets</a:t>
            </a:r>
            <a:endParaRPr sz="1200">
              <a:solidFill>
                <a:schemeClr val="dk1"/>
              </a:solidFill>
              <a:latin typeface="Montserrat Medium"/>
              <a:ea typeface="Montserrat Medium"/>
              <a:cs typeface="Montserrat Medium"/>
              <a:sym typeface="Montserrat Medium"/>
            </a:endParaRPr>
          </a:p>
        </p:txBody>
      </p:sp>
      <p:sp>
        <p:nvSpPr>
          <p:cNvPr id="112" name="Google Shape;112;p19"/>
          <p:cNvSpPr txBox="1"/>
          <p:nvPr/>
        </p:nvSpPr>
        <p:spPr>
          <a:xfrm rot="-5400000">
            <a:off x="146700" y="2014675"/>
            <a:ext cx="98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consumer</a:t>
            </a:r>
            <a:endParaRPr sz="1200">
              <a:solidFill>
                <a:schemeClr val="dk1"/>
              </a:solidFill>
              <a:latin typeface="Montserrat Medium"/>
              <a:ea typeface="Montserrat Medium"/>
              <a:cs typeface="Montserrat Medium"/>
              <a:sym typeface="Montserrat Medium"/>
            </a:endParaRPr>
          </a:p>
        </p:txBody>
      </p:sp>
      <p:sp>
        <p:nvSpPr>
          <p:cNvPr id="113" name="Google Shape;113;p19"/>
          <p:cNvSpPr txBox="1"/>
          <p:nvPr/>
        </p:nvSpPr>
        <p:spPr>
          <a:xfrm rot="-5400000">
            <a:off x="146700" y="3824125"/>
            <a:ext cx="98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Montserrat Medium"/>
                <a:ea typeface="Montserrat Medium"/>
                <a:cs typeface="Montserrat Medium"/>
                <a:sym typeface="Montserrat Medium"/>
              </a:rPr>
              <a:t>p</a:t>
            </a:r>
            <a:r>
              <a:rPr lang="en" sz="1200">
                <a:solidFill>
                  <a:schemeClr val="dk1"/>
                </a:solidFill>
                <a:latin typeface="Montserrat Medium"/>
                <a:ea typeface="Montserrat Medium"/>
                <a:cs typeface="Montserrat Medium"/>
                <a:sym typeface="Montserrat Medium"/>
              </a:rPr>
              <a:t>roducer</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Phase 2 - Information Gathering</a:t>
            </a:r>
            <a:endParaRPr/>
          </a:p>
          <a:p>
            <a:pPr indent="0" lvl="0" marL="0" rtl="0" algn="ctr">
              <a:spcBef>
                <a:spcPts val="0"/>
              </a:spcBef>
              <a:spcAft>
                <a:spcPts val="0"/>
              </a:spcAft>
              <a:buNone/>
            </a:pPr>
            <a:r>
              <a:t/>
            </a:r>
            <a:endParaRPr/>
          </a:p>
        </p:txBody>
      </p:sp>
      <p:sp>
        <p:nvSpPr>
          <p:cNvPr id="119" name="Google Shape;119;p20"/>
          <p:cNvSpPr txBox="1"/>
          <p:nvPr/>
        </p:nvSpPr>
        <p:spPr>
          <a:xfrm>
            <a:off x="3072000" y="4841650"/>
            <a:ext cx="3000000" cy="1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Montserrat"/>
              <a:ea typeface="Montserrat"/>
              <a:cs typeface="Montserrat"/>
              <a:sym typeface="Montserrat"/>
            </a:endParaRPr>
          </a:p>
        </p:txBody>
      </p:sp>
      <p:sp>
        <p:nvSpPr>
          <p:cNvPr id="120" name="Google Shape;120;p20"/>
          <p:cNvSpPr txBox="1"/>
          <p:nvPr>
            <p:ph type="title"/>
          </p:nvPr>
        </p:nvSpPr>
        <p:spPr>
          <a:xfrm>
            <a:off x="3266850" y="915650"/>
            <a:ext cx="26103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600"/>
              <a:t>Protege and Karma</a:t>
            </a:r>
            <a:endParaRPr b="0" sz="1600"/>
          </a:p>
        </p:txBody>
      </p:sp>
      <p:pic>
        <p:nvPicPr>
          <p:cNvPr id="121" name="Google Shape;121;p20"/>
          <p:cNvPicPr preferRelativeResize="0"/>
          <p:nvPr/>
        </p:nvPicPr>
        <p:blipFill>
          <a:blip r:embed="rId3">
            <a:alphaModFix/>
          </a:blip>
          <a:stretch>
            <a:fillRect/>
          </a:stretch>
        </p:blipFill>
        <p:spPr>
          <a:xfrm>
            <a:off x="578250" y="1519600"/>
            <a:ext cx="3828944" cy="3059598"/>
          </a:xfrm>
          <a:prstGeom prst="rect">
            <a:avLst/>
          </a:prstGeom>
          <a:noFill/>
          <a:ln>
            <a:noFill/>
          </a:ln>
        </p:spPr>
      </p:pic>
      <p:pic>
        <p:nvPicPr>
          <p:cNvPr id="122" name="Google Shape;122;p20"/>
          <p:cNvPicPr preferRelativeResize="0"/>
          <p:nvPr/>
        </p:nvPicPr>
        <p:blipFill>
          <a:blip r:embed="rId4">
            <a:alphaModFix/>
          </a:blip>
          <a:stretch>
            <a:fillRect/>
          </a:stretch>
        </p:blipFill>
        <p:spPr>
          <a:xfrm>
            <a:off x="4717700" y="1748201"/>
            <a:ext cx="3870600" cy="595175"/>
          </a:xfrm>
          <a:prstGeom prst="rect">
            <a:avLst/>
          </a:prstGeom>
          <a:noFill/>
          <a:ln>
            <a:noFill/>
          </a:ln>
        </p:spPr>
      </p:pic>
      <p:pic>
        <p:nvPicPr>
          <p:cNvPr id="123" name="Google Shape;123;p20"/>
          <p:cNvPicPr preferRelativeResize="0"/>
          <p:nvPr/>
        </p:nvPicPr>
        <p:blipFill>
          <a:blip r:embed="rId5">
            <a:alphaModFix/>
          </a:blip>
          <a:stretch>
            <a:fillRect/>
          </a:stretch>
        </p:blipFill>
        <p:spPr>
          <a:xfrm>
            <a:off x="4717700" y="2565575"/>
            <a:ext cx="3870601" cy="13017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452550" y="411475"/>
            <a:ext cx="8238900" cy="5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3 - Language Definition</a:t>
            </a:r>
            <a:endParaRPr/>
          </a:p>
        </p:txBody>
      </p:sp>
      <p:pic>
        <p:nvPicPr>
          <p:cNvPr id="129" name="Google Shape;129;p21"/>
          <p:cNvPicPr preferRelativeResize="0"/>
          <p:nvPr/>
        </p:nvPicPr>
        <p:blipFill>
          <a:blip r:embed="rId3">
            <a:alphaModFix/>
          </a:blip>
          <a:stretch>
            <a:fillRect/>
          </a:stretch>
        </p:blipFill>
        <p:spPr>
          <a:xfrm>
            <a:off x="881600" y="1091075"/>
            <a:ext cx="3367176" cy="2137475"/>
          </a:xfrm>
          <a:prstGeom prst="rect">
            <a:avLst/>
          </a:prstGeom>
          <a:noFill/>
          <a:ln>
            <a:noFill/>
          </a:ln>
        </p:spPr>
      </p:pic>
      <p:pic>
        <p:nvPicPr>
          <p:cNvPr id="130" name="Google Shape;130;p21"/>
          <p:cNvPicPr preferRelativeResize="0"/>
          <p:nvPr/>
        </p:nvPicPr>
        <p:blipFill>
          <a:blip r:embed="rId4">
            <a:alphaModFix/>
          </a:blip>
          <a:stretch>
            <a:fillRect/>
          </a:stretch>
        </p:blipFill>
        <p:spPr>
          <a:xfrm>
            <a:off x="893725" y="3341862"/>
            <a:ext cx="3342907" cy="1386475"/>
          </a:xfrm>
          <a:prstGeom prst="rect">
            <a:avLst/>
          </a:prstGeom>
          <a:noFill/>
          <a:ln>
            <a:noFill/>
          </a:ln>
        </p:spPr>
      </p:pic>
      <p:pic>
        <p:nvPicPr>
          <p:cNvPr id="131" name="Google Shape;131;p21"/>
          <p:cNvPicPr preferRelativeResize="0"/>
          <p:nvPr/>
        </p:nvPicPr>
        <p:blipFill>
          <a:blip r:embed="rId5">
            <a:alphaModFix/>
          </a:blip>
          <a:stretch>
            <a:fillRect/>
          </a:stretch>
        </p:blipFill>
        <p:spPr>
          <a:xfrm>
            <a:off x="4688949" y="1100450"/>
            <a:ext cx="3625161" cy="374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nual Report Infographics by Slidesgo">
  <a:themeElements>
    <a:clrScheme name="Simple Light">
      <a:dk1>
        <a:srgbClr val="000000"/>
      </a:dk1>
      <a:lt1>
        <a:srgbClr val="FFFFFF"/>
      </a:lt1>
      <a:dk2>
        <a:srgbClr val="FFFFFF"/>
      </a:dk2>
      <a:lt2>
        <a:srgbClr val="F1C232"/>
      </a:lt2>
      <a:accent1>
        <a:srgbClr val="281538"/>
      </a:accent1>
      <a:accent2>
        <a:srgbClr val="83B6E3"/>
      </a:accent2>
      <a:accent3>
        <a:srgbClr val="99999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